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1365" cy="6858000"/>
  <p:notesSz cx="6858000" cy="1219136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5.png"/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jpeg"/><Relationship Id="rId8" Type="http://schemas.openxmlformats.org/officeDocument/2006/relationships/image" Target="../media/image19.png"/><Relationship Id="rId7" Type="http://schemas.openxmlformats.org/officeDocument/2006/relationships/image" Target="../media/image10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0"/>
            <a:ext cx="3916375" cy="6858000"/>
          </a:xfrm>
          <a:prstGeom prst="rect">
            <a:avLst/>
          </a:prstGeom>
          <a:solidFill>
            <a:srgbClr val="10243D"/>
          </a:solidFill>
        </p:spPr>
      </p:sp>
      <p:sp>
        <p:nvSpPr>
          <p:cNvPr id="3" name="Shape 1"/>
          <p:cNvSpPr/>
          <p:nvPr/>
        </p:nvSpPr>
        <p:spPr>
          <a:xfrm>
            <a:off x="873252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873252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" name="Shape 3"/>
          <p:cNvSpPr/>
          <p:nvPr/>
        </p:nvSpPr>
        <p:spPr>
          <a:xfrm>
            <a:off x="873252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873252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873252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8" name="Shape 6"/>
          <p:cNvSpPr/>
          <p:nvPr/>
        </p:nvSpPr>
        <p:spPr>
          <a:xfrm>
            <a:off x="873252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9" name="Shape 7"/>
          <p:cNvSpPr/>
          <p:nvPr/>
        </p:nvSpPr>
        <p:spPr>
          <a:xfrm>
            <a:off x="873252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0" name="Shape 8"/>
          <p:cNvSpPr/>
          <p:nvPr/>
        </p:nvSpPr>
        <p:spPr>
          <a:xfrm>
            <a:off x="873252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1" name="Shape 9"/>
          <p:cNvSpPr/>
          <p:nvPr/>
        </p:nvSpPr>
        <p:spPr>
          <a:xfrm>
            <a:off x="873252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923544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3" name="Shape 11"/>
          <p:cNvSpPr/>
          <p:nvPr/>
        </p:nvSpPr>
        <p:spPr>
          <a:xfrm>
            <a:off x="923544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4" name="Shape 12"/>
          <p:cNvSpPr/>
          <p:nvPr/>
        </p:nvSpPr>
        <p:spPr>
          <a:xfrm>
            <a:off x="923544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5" name="Shape 13"/>
          <p:cNvSpPr/>
          <p:nvPr/>
        </p:nvSpPr>
        <p:spPr>
          <a:xfrm>
            <a:off x="923544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6" name="Shape 14"/>
          <p:cNvSpPr/>
          <p:nvPr/>
        </p:nvSpPr>
        <p:spPr>
          <a:xfrm>
            <a:off x="923544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7" name="Shape 15"/>
          <p:cNvSpPr/>
          <p:nvPr/>
        </p:nvSpPr>
        <p:spPr>
          <a:xfrm>
            <a:off x="923544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8" name="Shape 16"/>
          <p:cNvSpPr/>
          <p:nvPr/>
        </p:nvSpPr>
        <p:spPr>
          <a:xfrm>
            <a:off x="923544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9" name="Shape 17"/>
          <p:cNvSpPr/>
          <p:nvPr/>
        </p:nvSpPr>
        <p:spPr>
          <a:xfrm>
            <a:off x="923544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0" name="Shape 18"/>
          <p:cNvSpPr/>
          <p:nvPr/>
        </p:nvSpPr>
        <p:spPr>
          <a:xfrm>
            <a:off x="923544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1" name="Shape 19"/>
          <p:cNvSpPr/>
          <p:nvPr/>
        </p:nvSpPr>
        <p:spPr>
          <a:xfrm>
            <a:off x="973836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2" name="Shape 20"/>
          <p:cNvSpPr/>
          <p:nvPr/>
        </p:nvSpPr>
        <p:spPr>
          <a:xfrm>
            <a:off x="973836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3" name="Shape 21"/>
          <p:cNvSpPr/>
          <p:nvPr/>
        </p:nvSpPr>
        <p:spPr>
          <a:xfrm>
            <a:off x="973836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4" name="Shape 22"/>
          <p:cNvSpPr/>
          <p:nvPr/>
        </p:nvSpPr>
        <p:spPr>
          <a:xfrm>
            <a:off x="973836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5" name="Shape 23"/>
          <p:cNvSpPr/>
          <p:nvPr/>
        </p:nvSpPr>
        <p:spPr>
          <a:xfrm>
            <a:off x="973836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6" name="Shape 24"/>
          <p:cNvSpPr/>
          <p:nvPr/>
        </p:nvSpPr>
        <p:spPr>
          <a:xfrm>
            <a:off x="973836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7" name="Shape 25"/>
          <p:cNvSpPr/>
          <p:nvPr/>
        </p:nvSpPr>
        <p:spPr>
          <a:xfrm>
            <a:off x="973836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8" name="Shape 26"/>
          <p:cNvSpPr/>
          <p:nvPr/>
        </p:nvSpPr>
        <p:spPr>
          <a:xfrm>
            <a:off x="973836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9" name="Shape 27"/>
          <p:cNvSpPr/>
          <p:nvPr/>
        </p:nvSpPr>
        <p:spPr>
          <a:xfrm>
            <a:off x="973836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0" name="Shape 28"/>
          <p:cNvSpPr/>
          <p:nvPr/>
        </p:nvSpPr>
        <p:spPr>
          <a:xfrm>
            <a:off x="1024128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1" name="Shape 29"/>
          <p:cNvSpPr/>
          <p:nvPr/>
        </p:nvSpPr>
        <p:spPr>
          <a:xfrm>
            <a:off x="1024128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2" name="Shape 30"/>
          <p:cNvSpPr/>
          <p:nvPr/>
        </p:nvSpPr>
        <p:spPr>
          <a:xfrm>
            <a:off x="1024128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3" name="Shape 31"/>
          <p:cNvSpPr/>
          <p:nvPr/>
        </p:nvSpPr>
        <p:spPr>
          <a:xfrm>
            <a:off x="1024128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4" name="Shape 32"/>
          <p:cNvSpPr/>
          <p:nvPr/>
        </p:nvSpPr>
        <p:spPr>
          <a:xfrm>
            <a:off x="1024128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5" name="Shape 33"/>
          <p:cNvSpPr/>
          <p:nvPr/>
        </p:nvSpPr>
        <p:spPr>
          <a:xfrm>
            <a:off x="1024128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6" name="Shape 34"/>
          <p:cNvSpPr/>
          <p:nvPr/>
        </p:nvSpPr>
        <p:spPr>
          <a:xfrm>
            <a:off x="1024128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7" name="Shape 35"/>
          <p:cNvSpPr/>
          <p:nvPr/>
        </p:nvSpPr>
        <p:spPr>
          <a:xfrm>
            <a:off x="1024128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8" name="Shape 36"/>
          <p:cNvSpPr/>
          <p:nvPr/>
        </p:nvSpPr>
        <p:spPr>
          <a:xfrm>
            <a:off x="1024128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9" name="Shape 37"/>
          <p:cNvSpPr/>
          <p:nvPr/>
        </p:nvSpPr>
        <p:spPr>
          <a:xfrm>
            <a:off x="1074420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0" name="Shape 38"/>
          <p:cNvSpPr/>
          <p:nvPr/>
        </p:nvSpPr>
        <p:spPr>
          <a:xfrm>
            <a:off x="1074420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1" name="Shape 39"/>
          <p:cNvSpPr/>
          <p:nvPr/>
        </p:nvSpPr>
        <p:spPr>
          <a:xfrm>
            <a:off x="1074420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2" name="Shape 40"/>
          <p:cNvSpPr/>
          <p:nvPr/>
        </p:nvSpPr>
        <p:spPr>
          <a:xfrm>
            <a:off x="1074420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3" name="Shape 41"/>
          <p:cNvSpPr/>
          <p:nvPr/>
        </p:nvSpPr>
        <p:spPr>
          <a:xfrm>
            <a:off x="1074420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4" name="Shape 42"/>
          <p:cNvSpPr/>
          <p:nvPr/>
        </p:nvSpPr>
        <p:spPr>
          <a:xfrm>
            <a:off x="1074420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5" name="Shape 43"/>
          <p:cNvSpPr/>
          <p:nvPr/>
        </p:nvSpPr>
        <p:spPr>
          <a:xfrm>
            <a:off x="1074420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6" name="Shape 44"/>
          <p:cNvSpPr/>
          <p:nvPr/>
        </p:nvSpPr>
        <p:spPr>
          <a:xfrm>
            <a:off x="1074420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7" name="Shape 45"/>
          <p:cNvSpPr/>
          <p:nvPr/>
        </p:nvSpPr>
        <p:spPr>
          <a:xfrm>
            <a:off x="1074420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8" name="Shape 46"/>
          <p:cNvSpPr/>
          <p:nvPr/>
        </p:nvSpPr>
        <p:spPr>
          <a:xfrm>
            <a:off x="1124712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9" name="Shape 47"/>
          <p:cNvSpPr/>
          <p:nvPr/>
        </p:nvSpPr>
        <p:spPr>
          <a:xfrm>
            <a:off x="1124712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0" name="Shape 48"/>
          <p:cNvSpPr/>
          <p:nvPr/>
        </p:nvSpPr>
        <p:spPr>
          <a:xfrm>
            <a:off x="1124712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1" name="Shape 49"/>
          <p:cNvSpPr/>
          <p:nvPr/>
        </p:nvSpPr>
        <p:spPr>
          <a:xfrm>
            <a:off x="1124712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2" name="Shape 50"/>
          <p:cNvSpPr/>
          <p:nvPr/>
        </p:nvSpPr>
        <p:spPr>
          <a:xfrm>
            <a:off x="1124712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3" name="Shape 51"/>
          <p:cNvSpPr/>
          <p:nvPr/>
        </p:nvSpPr>
        <p:spPr>
          <a:xfrm>
            <a:off x="1124712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4" name="Shape 52"/>
          <p:cNvSpPr/>
          <p:nvPr/>
        </p:nvSpPr>
        <p:spPr>
          <a:xfrm>
            <a:off x="1124712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5" name="Shape 53"/>
          <p:cNvSpPr/>
          <p:nvPr/>
        </p:nvSpPr>
        <p:spPr>
          <a:xfrm>
            <a:off x="1124712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6" name="Shape 54"/>
          <p:cNvSpPr/>
          <p:nvPr/>
        </p:nvSpPr>
        <p:spPr>
          <a:xfrm>
            <a:off x="1124712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7" name="Shape 55"/>
          <p:cNvSpPr/>
          <p:nvPr/>
        </p:nvSpPr>
        <p:spPr>
          <a:xfrm>
            <a:off x="1175004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8" name="Shape 56"/>
          <p:cNvSpPr/>
          <p:nvPr/>
        </p:nvSpPr>
        <p:spPr>
          <a:xfrm>
            <a:off x="1175004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9" name="Shape 57"/>
          <p:cNvSpPr/>
          <p:nvPr/>
        </p:nvSpPr>
        <p:spPr>
          <a:xfrm>
            <a:off x="1175004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0" name="Shape 58"/>
          <p:cNvSpPr/>
          <p:nvPr/>
        </p:nvSpPr>
        <p:spPr>
          <a:xfrm>
            <a:off x="1175004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1" name="Shape 59"/>
          <p:cNvSpPr/>
          <p:nvPr/>
        </p:nvSpPr>
        <p:spPr>
          <a:xfrm>
            <a:off x="1175004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2" name="Shape 60"/>
          <p:cNvSpPr/>
          <p:nvPr/>
        </p:nvSpPr>
        <p:spPr>
          <a:xfrm>
            <a:off x="1175004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3" name="Shape 61"/>
          <p:cNvSpPr/>
          <p:nvPr/>
        </p:nvSpPr>
        <p:spPr>
          <a:xfrm>
            <a:off x="1175004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4" name="Shape 62"/>
          <p:cNvSpPr/>
          <p:nvPr/>
        </p:nvSpPr>
        <p:spPr>
          <a:xfrm>
            <a:off x="1175004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5" name="Shape 63"/>
          <p:cNvSpPr/>
          <p:nvPr/>
        </p:nvSpPr>
        <p:spPr>
          <a:xfrm>
            <a:off x="1175004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pic>
        <p:nvPicPr>
          <p:cNvPr id="66" name="Image 0" descr="preencoded.png"/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>
            <a:off x="8869680" y="2148840"/>
            <a:ext cx="2743200" cy="2743200"/>
          </a:xfrm>
          <a:prstGeom prst="rect">
            <a:avLst/>
          </a:prstGeom>
        </p:spPr>
      </p:pic>
      <p:sp>
        <p:nvSpPr>
          <p:cNvPr id="67" name="Shape 64"/>
          <p:cNvSpPr/>
          <p:nvPr/>
        </p:nvSpPr>
        <p:spPr>
          <a:xfrm>
            <a:off x="566928" y="1005840"/>
            <a:ext cx="457200" cy="82296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68" name="Text 65"/>
          <p:cNvSpPr/>
          <p:nvPr/>
        </p:nvSpPr>
        <p:spPr>
          <a:xfrm>
            <a:off x="566928" y="457200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STREAMAX</a:t>
            </a:r>
            <a:endParaRPr lang="en-US" sz="1600" dirty="0"/>
          </a:p>
        </p:txBody>
      </p:sp>
      <p:sp>
        <p:nvSpPr>
          <p:cNvPr id="69" name="Text 66"/>
          <p:cNvSpPr/>
          <p:nvPr/>
        </p:nvSpPr>
        <p:spPr>
          <a:xfrm>
            <a:off x="8275320" y="502920"/>
            <a:ext cx="3459175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200" dirty="0">
                <a:solidFill>
                  <a:srgbClr val="00AE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PARTNER ENABLEMENT</a:t>
            </a:r>
            <a:endParaRPr lang="en-US" sz="1000" dirty="0"/>
          </a:p>
        </p:txBody>
      </p:sp>
      <p:sp>
        <p:nvSpPr>
          <p:cNvPr id="70" name="Text 67"/>
          <p:cNvSpPr/>
          <p:nvPr/>
        </p:nvSpPr>
        <p:spPr>
          <a:xfrm>
            <a:off x="566928" y="1298448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INHERENT CAN CAPABILITY</a:t>
            </a:r>
            <a:endParaRPr lang="en-US" sz="1300" dirty="0"/>
          </a:p>
        </p:txBody>
      </p:sp>
      <p:sp>
        <p:nvSpPr>
          <p:cNvPr id="71" name="Text 68"/>
          <p:cNvSpPr/>
          <p:nvPr/>
        </p:nvSpPr>
        <p:spPr>
          <a:xfrm>
            <a:off x="566928" y="1783080"/>
            <a:ext cx="7589520" cy="1737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Vehicle CAN data, now built</a:t>
            </a:r>
            <a:endParaRPr lang="en-US" sz="3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into the dashcam you already sell.</a:t>
            </a:r>
            <a:endParaRPr lang="en-US" sz="3800" dirty="0"/>
          </a:p>
        </p:txBody>
      </p:sp>
      <p:sp>
        <p:nvSpPr>
          <p:cNvPr id="72" name="Text 69"/>
          <p:cNvSpPr/>
          <p:nvPr/>
        </p:nvSpPr>
        <p:spPr>
          <a:xfrm>
            <a:off x="566928" y="3611880"/>
            <a:ext cx="722376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device. One $20 license. Activated remotely in FT Cloud — no separate GPS tracker, no external CAN box, no truck-roll.</a:t>
            </a:r>
            <a:endParaRPr lang="en-US" sz="1500" dirty="0"/>
          </a:p>
        </p:txBody>
      </p:sp>
      <p:sp>
        <p:nvSpPr>
          <p:cNvPr id="73" name="Shape 70"/>
          <p:cNvSpPr/>
          <p:nvPr/>
        </p:nvSpPr>
        <p:spPr>
          <a:xfrm>
            <a:off x="566928" y="4800600"/>
            <a:ext cx="2395728" cy="914400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sp>
        <p:nvSpPr>
          <p:cNvPr id="74" name="Shape 71"/>
          <p:cNvSpPr/>
          <p:nvPr/>
        </p:nvSpPr>
        <p:spPr>
          <a:xfrm>
            <a:off x="566928" y="4800600"/>
            <a:ext cx="54864" cy="91440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7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" y="4992624"/>
            <a:ext cx="292608" cy="292608"/>
          </a:xfrm>
          <a:prstGeom prst="rect">
            <a:avLst/>
          </a:prstGeom>
        </p:spPr>
      </p:pic>
      <p:sp>
        <p:nvSpPr>
          <p:cNvPr id="76" name="Text 72"/>
          <p:cNvSpPr/>
          <p:nvPr/>
        </p:nvSpPr>
        <p:spPr>
          <a:xfrm>
            <a:off x="1152144" y="4937760"/>
            <a:ext cx="170992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$20 license</a:t>
            </a:r>
            <a:endParaRPr lang="en-US" sz="1400" dirty="0"/>
          </a:p>
        </p:txBody>
      </p:sp>
      <p:sp>
        <p:nvSpPr>
          <p:cNvPr id="77" name="Text 73"/>
          <p:cNvSpPr/>
          <p:nvPr/>
        </p:nvSpPr>
        <p:spPr>
          <a:xfrm>
            <a:off x="1152144" y="5248656"/>
            <a:ext cx="170992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$60 device</a:t>
            </a:r>
            <a:endParaRPr lang="en-US" sz="1050" dirty="0"/>
          </a:p>
        </p:txBody>
      </p:sp>
      <p:sp>
        <p:nvSpPr>
          <p:cNvPr id="78" name="Shape 74"/>
          <p:cNvSpPr/>
          <p:nvPr/>
        </p:nvSpPr>
        <p:spPr>
          <a:xfrm>
            <a:off x="3145536" y="4800600"/>
            <a:ext cx="2395728" cy="914400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sp>
        <p:nvSpPr>
          <p:cNvPr id="79" name="Shape 75"/>
          <p:cNvSpPr/>
          <p:nvPr/>
        </p:nvSpPr>
        <p:spPr>
          <a:xfrm>
            <a:off x="3145536" y="4800600"/>
            <a:ext cx="54864" cy="91440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8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704" y="4992624"/>
            <a:ext cx="292608" cy="292608"/>
          </a:xfrm>
          <a:prstGeom prst="rect">
            <a:avLst/>
          </a:prstGeom>
        </p:spPr>
      </p:pic>
      <p:sp>
        <p:nvSpPr>
          <p:cNvPr id="81" name="Text 76"/>
          <p:cNvSpPr/>
          <p:nvPr/>
        </p:nvSpPr>
        <p:spPr>
          <a:xfrm>
            <a:off x="3730752" y="4937760"/>
            <a:ext cx="170992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3,000+ vehicles</a:t>
            </a:r>
            <a:endParaRPr lang="en-US" sz="1400" dirty="0"/>
          </a:p>
        </p:txBody>
      </p:sp>
      <p:sp>
        <p:nvSpPr>
          <p:cNvPr id="82" name="Text 77"/>
          <p:cNvSpPr/>
          <p:nvPr/>
        </p:nvSpPr>
        <p:spPr>
          <a:xfrm>
            <a:off x="3730752" y="5248656"/>
            <a:ext cx="170992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decoded out of the box</a:t>
            </a:r>
            <a:endParaRPr lang="en-US" sz="1050" dirty="0"/>
          </a:p>
        </p:txBody>
      </p:sp>
      <p:sp>
        <p:nvSpPr>
          <p:cNvPr id="83" name="Shape 78"/>
          <p:cNvSpPr/>
          <p:nvPr/>
        </p:nvSpPr>
        <p:spPr>
          <a:xfrm>
            <a:off x="5724144" y="4800600"/>
            <a:ext cx="2395728" cy="914400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sp>
        <p:nvSpPr>
          <p:cNvPr id="84" name="Shape 79"/>
          <p:cNvSpPr/>
          <p:nvPr/>
        </p:nvSpPr>
        <p:spPr>
          <a:xfrm>
            <a:off x="5724144" y="4800600"/>
            <a:ext cx="54864" cy="91440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8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5312" y="4992624"/>
            <a:ext cx="292608" cy="292608"/>
          </a:xfrm>
          <a:prstGeom prst="rect">
            <a:avLst/>
          </a:prstGeom>
        </p:spPr>
      </p:pic>
      <p:sp>
        <p:nvSpPr>
          <p:cNvPr id="86" name="Text 80"/>
          <p:cNvSpPr/>
          <p:nvPr/>
        </p:nvSpPr>
        <p:spPr>
          <a:xfrm>
            <a:off x="6309360" y="4937760"/>
            <a:ext cx="170992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Remote activation</a:t>
            </a:r>
            <a:endParaRPr lang="en-US" sz="1400" dirty="0"/>
          </a:p>
        </p:txBody>
      </p:sp>
      <p:sp>
        <p:nvSpPr>
          <p:cNvPr id="87" name="Text 81"/>
          <p:cNvSpPr/>
          <p:nvPr/>
        </p:nvSpPr>
        <p:spPr>
          <a:xfrm>
            <a:off x="6309360" y="5248656"/>
            <a:ext cx="170992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truck-roll</a:t>
            </a:r>
            <a:endParaRPr lang="en-US" sz="1050" dirty="0"/>
          </a:p>
        </p:txBody>
      </p:sp>
      <p:sp>
        <p:nvSpPr>
          <p:cNvPr id="88" name="Text 82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89" name="Text 83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09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VEHICLE COVERAGE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3,000+ validated models — and a clear path for the rest.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4206240" cy="3749040"/>
          </a:xfrm>
          <a:prstGeom prst="rect">
            <a:avLst/>
          </a:prstGeom>
          <a:solidFill>
            <a:srgbClr val="10243D"/>
          </a:solidFill>
          <a:ln w="15875">
            <a:solidFill>
              <a:srgbClr val="00AEEF"/>
            </a:solidFill>
            <a:prstDash val="solid"/>
          </a:ln>
          <a:effectLst>
            <a:outerShdw blurRad="114300" dist="38100" dir="5400000" algn="bl" rotWithShape="0">
              <a:srgbClr val="0A1A2F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66928" y="2148840"/>
            <a:ext cx="4206240" cy="82296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8" name="Text 6"/>
          <p:cNvSpPr/>
          <p:nvPr/>
        </p:nvSpPr>
        <p:spPr>
          <a:xfrm>
            <a:off x="566928" y="2514600"/>
            <a:ext cx="4206240" cy="1188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3,000+</a:t>
            </a:r>
            <a:endParaRPr lang="en-US" sz="6600" dirty="0"/>
          </a:p>
        </p:txBody>
      </p:sp>
      <p:sp>
        <p:nvSpPr>
          <p:cNvPr id="9" name="Text 7"/>
          <p:cNvSpPr/>
          <p:nvPr/>
        </p:nvSpPr>
        <p:spPr>
          <a:xfrm>
            <a:off x="566928" y="3657600"/>
            <a:ext cx="420624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vehicle models validated &amp; tested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32688" y="4206240"/>
            <a:ext cx="36576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7C281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300–500   </a:t>
            </a:r>
            <a:r>
              <a:rPr lang="en-US" sz="1200" dirty="0">
                <a:solidFill>
                  <a:srgbClr val="9DB4CA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new models added every year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32688" y="4681728"/>
            <a:ext cx="36576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7C281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85+   </a:t>
            </a:r>
            <a:r>
              <a:rPr lang="en-US" sz="1200" dirty="0">
                <a:solidFill>
                  <a:srgbClr val="9DB4CA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countries with live deployments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32688" y="5157216"/>
            <a:ext cx="365760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7C281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25+   </a:t>
            </a:r>
            <a:r>
              <a:rPr lang="en-US" sz="1200" dirty="0">
                <a:solidFill>
                  <a:srgbClr val="9DB4CA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years of CAN database heritage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138928" y="2148840"/>
            <a:ext cx="6485839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Before you quote, the per-vehicle support lookup confirms: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138928" y="2651760"/>
            <a:ext cx="6485839" cy="841248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0" y="2926080"/>
            <a:ext cx="310896" cy="310896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870448" y="2770632"/>
            <a:ext cx="5479999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Where to tap the CAN bus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5870448" y="3090672"/>
            <a:ext cx="5479999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 installation points for that make / model / year.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138928" y="3602736"/>
            <a:ext cx="6485839" cy="841248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0" y="3877056"/>
            <a:ext cx="310896" cy="310896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870448" y="3721608"/>
            <a:ext cx="5479999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Which parameters are available</a:t>
            </a:r>
            <a:endParaRPr lang="en-US" sz="1350" dirty="0"/>
          </a:p>
        </p:txBody>
      </p:sp>
      <p:sp>
        <p:nvSpPr>
          <p:cNvPr id="21" name="Text 17"/>
          <p:cNvSpPr/>
          <p:nvPr/>
        </p:nvSpPr>
        <p:spPr>
          <a:xfrm>
            <a:off x="5870448" y="4041648"/>
            <a:ext cx="5479999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Per-vehicle parameter list for the precise MMY.</a:t>
            </a:r>
            <a:endParaRPr lang="en-US" sz="1100" dirty="0"/>
          </a:p>
        </p:txBody>
      </p:sp>
      <p:sp>
        <p:nvSpPr>
          <p:cNvPr id="22" name="Shape 18"/>
          <p:cNvSpPr/>
          <p:nvPr/>
        </p:nvSpPr>
        <p:spPr>
          <a:xfrm>
            <a:off x="5138928" y="4553712"/>
            <a:ext cx="6485839" cy="841248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960" y="4828032"/>
            <a:ext cx="310896" cy="310896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5870448" y="4672584"/>
            <a:ext cx="5479999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Validation status &amp; caveats</a:t>
            </a:r>
            <a:endParaRPr lang="en-US" sz="1350" dirty="0"/>
          </a:p>
        </p:txBody>
      </p:sp>
      <p:sp>
        <p:nvSpPr>
          <p:cNvPr id="25" name="Text 20"/>
          <p:cNvSpPr/>
          <p:nvPr/>
        </p:nvSpPr>
        <p:spPr>
          <a:xfrm>
            <a:off x="5870448" y="4992624"/>
            <a:ext cx="5479999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Tested coverage, with any known limitations flagged.</a:t>
            </a:r>
            <a:endParaRPr lang="en-US" sz="1100" dirty="0"/>
          </a:p>
        </p:txBody>
      </p:sp>
      <p:sp>
        <p:nvSpPr>
          <p:cNvPr id="26" name="Shape 21"/>
          <p:cNvSpPr/>
          <p:nvPr/>
        </p:nvSpPr>
        <p:spPr>
          <a:xfrm>
            <a:off x="5138928" y="5522976"/>
            <a:ext cx="6485839" cy="868680"/>
          </a:xfrm>
          <a:prstGeom prst="rect">
            <a:avLst/>
          </a:prstGeom>
          <a:solidFill>
            <a:srgbClr val="10243D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5413248" y="5522976"/>
            <a:ext cx="5937199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 not listed yet?  </a:t>
            </a:r>
            <a:r>
              <a:rPr lang="en-US" sz="12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paths — wait for the batched annual coverage release, or commission an on-demand adaptation.</a:t>
            </a:r>
            <a:endParaRPr lang="en-US" sz="1200" dirty="0"/>
          </a:p>
        </p:txBody>
      </p:sp>
      <p:sp>
        <p:nvSpPr>
          <p:cNvPr id="28" name="Text 23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29" name="Text 24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30" name="Text 25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4C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10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ACTIVATION IN FT CLOUD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Switched on remotely — self-serve, no on-site visit.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66928" y="2121408"/>
            <a:ext cx="548640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66928" y="2121408"/>
            <a:ext cx="566928" cy="822960"/>
          </a:xfrm>
          <a:prstGeom prst="rect">
            <a:avLst/>
          </a:prstGeom>
          <a:solidFill>
            <a:srgbClr val="0A1A2F"/>
          </a:solidFill>
        </p:spPr>
      </p:sp>
      <p:sp>
        <p:nvSpPr>
          <p:cNvPr id="8" name="Text 6"/>
          <p:cNvSpPr/>
          <p:nvPr/>
        </p:nvSpPr>
        <p:spPr>
          <a:xfrm>
            <a:off x="566928" y="2121408"/>
            <a:ext cx="566928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1</a:t>
            </a:r>
            <a:endParaRPr lang="en-US" sz="2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8448" y="2395728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682496" y="2212848"/>
            <a:ext cx="420624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Self-serve activation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1682496" y="2542032"/>
            <a:ext cx="420624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device from Vehicle Details, or batch from the Vehicle List.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66928" y="3017520"/>
            <a:ext cx="548640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566928" y="3017520"/>
            <a:ext cx="566928" cy="822960"/>
          </a:xfrm>
          <a:prstGeom prst="rect">
            <a:avLst/>
          </a:prstGeom>
          <a:solidFill>
            <a:srgbClr val="0A1A2F"/>
          </a:solidFill>
        </p:spPr>
      </p:sp>
      <p:sp>
        <p:nvSpPr>
          <p:cNvPr id="14" name="Text 11"/>
          <p:cNvSpPr/>
          <p:nvPr/>
        </p:nvSpPr>
        <p:spPr>
          <a:xfrm>
            <a:off x="566928" y="3017520"/>
            <a:ext cx="566928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2</a:t>
            </a:r>
            <a:endParaRPr lang="en-US" sz="24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448" y="3291840"/>
            <a:ext cx="292608" cy="29260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682496" y="3108960"/>
            <a:ext cx="420624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Task is queued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1682496" y="3438144"/>
            <a:ext cx="420624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Issued to the device; track it in FT Manager → Can Activate Task.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566928" y="3913632"/>
            <a:ext cx="548640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66928" y="3913632"/>
            <a:ext cx="566928" cy="822960"/>
          </a:xfrm>
          <a:prstGeom prst="rect">
            <a:avLst/>
          </a:prstGeom>
          <a:solidFill>
            <a:srgbClr val="0A1A2F"/>
          </a:solidFill>
        </p:spPr>
      </p:sp>
      <p:sp>
        <p:nvSpPr>
          <p:cNvPr id="20" name="Text 16"/>
          <p:cNvSpPr/>
          <p:nvPr/>
        </p:nvSpPr>
        <p:spPr>
          <a:xfrm>
            <a:off x="566928" y="3913632"/>
            <a:ext cx="566928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3</a:t>
            </a:r>
            <a:endParaRPr lang="en-US" sz="2400" dirty="0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448" y="4187952"/>
            <a:ext cx="292608" cy="29260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682496" y="4005072"/>
            <a:ext cx="420624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Data starts flowing</a:t>
            </a:r>
            <a:endParaRPr lang="en-US" sz="1450" dirty="0"/>
          </a:p>
        </p:txBody>
      </p:sp>
      <p:sp>
        <p:nvSpPr>
          <p:cNvPr id="23" name="Text 18"/>
          <p:cNvSpPr/>
          <p:nvPr/>
        </p:nvSpPr>
        <p:spPr>
          <a:xfrm>
            <a:off x="1682496" y="4334256"/>
            <a:ext cx="420624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active, decoded CAN parameters appear across FT Cloud.</a:t>
            </a:r>
            <a:endParaRPr lang="en-US" sz="1100" dirty="0"/>
          </a:p>
        </p:txBody>
      </p:sp>
      <p:sp>
        <p:nvSpPr>
          <p:cNvPr id="24" name="Shape 19"/>
          <p:cNvSpPr/>
          <p:nvPr/>
        </p:nvSpPr>
        <p:spPr>
          <a:xfrm>
            <a:off x="566928" y="4809744"/>
            <a:ext cx="548640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566928" y="4809744"/>
            <a:ext cx="566928" cy="822960"/>
          </a:xfrm>
          <a:prstGeom prst="rect">
            <a:avLst/>
          </a:prstGeom>
          <a:solidFill>
            <a:srgbClr val="0A1A2F"/>
          </a:solidFill>
        </p:spPr>
      </p:sp>
      <p:sp>
        <p:nvSpPr>
          <p:cNvPr id="26" name="Text 21"/>
          <p:cNvSpPr/>
          <p:nvPr/>
        </p:nvSpPr>
        <p:spPr>
          <a:xfrm>
            <a:off x="566928" y="4809744"/>
            <a:ext cx="566928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4</a:t>
            </a:r>
            <a:endParaRPr lang="en-US" sz="2400" dirty="0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8448" y="5084064"/>
            <a:ext cx="292608" cy="292608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682496" y="4901184"/>
            <a:ext cx="420624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Unified billing</a:t>
            </a:r>
            <a:endParaRPr lang="en-US" sz="1450" dirty="0"/>
          </a:p>
        </p:txBody>
      </p:sp>
      <p:sp>
        <p:nvSpPr>
          <p:cNvPr id="29" name="Text 23"/>
          <p:cNvSpPr/>
          <p:nvPr/>
        </p:nvSpPr>
        <p:spPr>
          <a:xfrm>
            <a:off x="1682496" y="5230368"/>
            <a:ext cx="420624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Activated devices roll up in Report Center → Feature Activation Details.</a:t>
            </a:r>
            <a:endParaRPr lang="en-US" sz="1100" dirty="0"/>
          </a:p>
        </p:txBody>
      </p:sp>
      <p:sp>
        <p:nvSpPr>
          <p:cNvPr id="30" name="Shape 24"/>
          <p:cNvSpPr/>
          <p:nvPr/>
        </p:nvSpPr>
        <p:spPr>
          <a:xfrm>
            <a:off x="6419088" y="2148840"/>
            <a:ext cx="5251399" cy="2915197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31" name="Image 4" descr="assets/ft_activate_sing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808" y="2194560"/>
            <a:ext cx="5159959" cy="2823757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6464808" y="5182909"/>
            <a:ext cx="5159959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i="1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 Details → CAN Status panel — one-click activation, with AI and CAN shown side by side.</a:t>
            </a:r>
            <a:endParaRPr lang="en-US" sz="1100" dirty="0"/>
          </a:p>
        </p:txBody>
      </p:sp>
      <p:sp>
        <p:nvSpPr>
          <p:cNvPr id="33" name="Shape 26"/>
          <p:cNvSpPr/>
          <p:nvPr/>
        </p:nvSpPr>
        <p:spPr>
          <a:xfrm>
            <a:off x="566928" y="5852160"/>
            <a:ext cx="11057839" cy="502920"/>
          </a:xfrm>
          <a:prstGeom prst="rect">
            <a:avLst/>
          </a:prstGeom>
          <a:solidFill>
            <a:srgbClr val="0A1A2F"/>
          </a:solidFill>
        </p:spPr>
      </p:sp>
      <p:sp>
        <p:nvSpPr>
          <p:cNvPr id="34" name="Text 27"/>
          <p:cNvSpPr/>
          <p:nvPr/>
        </p:nvSpPr>
        <p:spPr>
          <a:xfrm>
            <a:off x="841248" y="5852160"/>
            <a:ext cx="10509199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E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Rollout:  </a:t>
            </a:r>
            <a:r>
              <a:rPr lang="en-US" sz="1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on AD Plus 2.0 (software upgrade + per-vehicle support check), more models to follow. Requires FT Cloud V3.18.2 or later.</a:t>
            </a:r>
            <a:endParaRPr lang="en-US" sz="1100" dirty="0"/>
          </a:p>
        </p:txBody>
      </p:sp>
      <p:sp>
        <p:nvSpPr>
          <p:cNvPr id="35" name="Text 28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36" name="Text 29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37" name="Text 30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indefinite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indefinite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indefinite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indefinite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11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THE ACTIVATION WORKFLOW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Four screens, start to billing — all inside FT Cloud.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53460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7" name="Image 0" descr="assets/ft_activate_singl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2300130"/>
            <a:ext cx="2788920" cy="15262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3721608" y="2459736"/>
            <a:ext cx="457200" cy="457200"/>
          </a:xfrm>
          <a:prstGeom prst="ellipse">
            <a:avLst/>
          </a:prstGeom>
          <a:solidFill>
            <a:srgbClr val="00AEEF"/>
          </a:solidFill>
        </p:spPr>
      </p:sp>
      <p:sp>
        <p:nvSpPr>
          <p:cNvPr id="9" name="Text 6"/>
          <p:cNvSpPr/>
          <p:nvPr/>
        </p:nvSpPr>
        <p:spPr>
          <a:xfrm>
            <a:off x="3721608" y="2459736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721608" y="3017520"/>
            <a:ext cx="200848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Single activation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3721608" y="3355848"/>
            <a:ext cx="20084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 Details → CAN Status panel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6278728" y="2148840"/>
            <a:ext cx="53460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13" name="Image 1" descr="assets/ft_activate_bat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320" y="2300130"/>
            <a:ext cx="2788920" cy="152622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9433408" y="2459736"/>
            <a:ext cx="457200" cy="457200"/>
          </a:xfrm>
          <a:prstGeom prst="ellipse">
            <a:avLst/>
          </a:prstGeom>
          <a:solidFill>
            <a:srgbClr val="00AEEF"/>
          </a:solidFill>
        </p:spPr>
      </p:sp>
      <p:sp>
        <p:nvSpPr>
          <p:cNvPr id="15" name="Text 11"/>
          <p:cNvSpPr/>
          <p:nvPr/>
        </p:nvSpPr>
        <p:spPr>
          <a:xfrm>
            <a:off x="9433408" y="2459736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9433408" y="3017520"/>
            <a:ext cx="200848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Batch activation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9433408" y="3355848"/>
            <a:ext cx="20084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 List → More → Batch activation of CAN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566928" y="4361688"/>
            <a:ext cx="53460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19" name="Image 2" descr="assets/ft_can_tas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4512978"/>
            <a:ext cx="2788920" cy="1526220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3721608" y="4672584"/>
            <a:ext cx="457200" cy="457200"/>
          </a:xfrm>
          <a:prstGeom prst="ellipse">
            <a:avLst/>
          </a:prstGeom>
          <a:solidFill>
            <a:srgbClr val="00AEEF"/>
          </a:solidFill>
        </p:spPr>
      </p:sp>
      <p:sp>
        <p:nvSpPr>
          <p:cNvPr id="21" name="Text 16"/>
          <p:cNvSpPr/>
          <p:nvPr/>
        </p:nvSpPr>
        <p:spPr>
          <a:xfrm>
            <a:off x="3721608" y="4672584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3721608" y="5230368"/>
            <a:ext cx="200848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Task progress</a:t>
            </a:r>
            <a:endParaRPr lang="en-US" sz="1450" dirty="0"/>
          </a:p>
        </p:txBody>
      </p:sp>
      <p:sp>
        <p:nvSpPr>
          <p:cNvPr id="23" name="Text 18"/>
          <p:cNvSpPr/>
          <p:nvPr/>
        </p:nvSpPr>
        <p:spPr>
          <a:xfrm>
            <a:off x="3721608" y="5568696"/>
            <a:ext cx="20084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 Manager → Can Activate Task</a:t>
            </a:r>
            <a:endParaRPr lang="en-US" sz="1050" dirty="0"/>
          </a:p>
        </p:txBody>
      </p:sp>
      <p:sp>
        <p:nvSpPr>
          <p:cNvPr id="24" name="Shape 19"/>
          <p:cNvSpPr/>
          <p:nvPr/>
        </p:nvSpPr>
        <p:spPr>
          <a:xfrm>
            <a:off x="6278728" y="4361688"/>
            <a:ext cx="53460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25" name="Image 3" descr="assets/ft_bill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320" y="4512978"/>
            <a:ext cx="2788920" cy="1526220"/>
          </a:xfrm>
          <a:prstGeom prst="rect">
            <a:avLst/>
          </a:prstGeom>
        </p:spPr>
      </p:pic>
      <p:sp>
        <p:nvSpPr>
          <p:cNvPr id="26" name="Shape 20"/>
          <p:cNvSpPr/>
          <p:nvPr/>
        </p:nvSpPr>
        <p:spPr>
          <a:xfrm>
            <a:off x="9433408" y="4672584"/>
            <a:ext cx="457200" cy="457200"/>
          </a:xfrm>
          <a:prstGeom prst="ellipse">
            <a:avLst/>
          </a:prstGeom>
          <a:solidFill>
            <a:srgbClr val="00AEEF"/>
          </a:solidFill>
        </p:spPr>
      </p:sp>
      <p:sp>
        <p:nvSpPr>
          <p:cNvPr id="27" name="Text 21"/>
          <p:cNvSpPr/>
          <p:nvPr/>
        </p:nvSpPr>
        <p:spPr>
          <a:xfrm>
            <a:off x="9433408" y="4672584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4</a:t>
            </a:r>
            <a:endParaRPr lang="en-US" sz="1600" dirty="0"/>
          </a:p>
        </p:txBody>
      </p:sp>
      <p:sp>
        <p:nvSpPr>
          <p:cNvPr id="28" name="Text 22"/>
          <p:cNvSpPr/>
          <p:nvPr/>
        </p:nvSpPr>
        <p:spPr>
          <a:xfrm>
            <a:off x="9433408" y="5230368"/>
            <a:ext cx="200848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Unified billing</a:t>
            </a:r>
            <a:endParaRPr lang="en-US" sz="1450" dirty="0"/>
          </a:p>
        </p:txBody>
      </p:sp>
      <p:sp>
        <p:nvSpPr>
          <p:cNvPr id="29" name="Text 23"/>
          <p:cNvSpPr/>
          <p:nvPr/>
        </p:nvSpPr>
        <p:spPr>
          <a:xfrm>
            <a:off x="9433408" y="5568696"/>
            <a:ext cx="20084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Center → Feature Activation Details</a:t>
            </a:r>
            <a:endParaRPr lang="en-US" sz="1050" dirty="0"/>
          </a:p>
        </p:txBody>
      </p:sp>
      <p:sp>
        <p:nvSpPr>
          <p:cNvPr id="30" name="Text 24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31" name="Text 25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32" name="Text 26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12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WHERE CUSTOMERS SEE IT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CAN data lands right next to the video they already trust.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66928" y="2194560"/>
            <a:ext cx="2558720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7" name="Image 0" descr="assets/ft_live_ob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656" y="2442179"/>
            <a:ext cx="2339264" cy="1589594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66928" y="4297680"/>
            <a:ext cx="82296" cy="292608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9" name="Text 6"/>
          <p:cNvSpPr/>
          <p:nvPr/>
        </p:nvSpPr>
        <p:spPr>
          <a:xfrm>
            <a:off x="731520" y="4261104"/>
            <a:ext cx="22844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Live OBD panel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31520" y="4626864"/>
            <a:ext cx="2266112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View → Vehicle Monitoring — real-time CAN readout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399968" y="2194560"/>
            <a:ext cx="2558720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12" name="Image 1" descr="assets/ft_obd_mod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696" y="2404419"/>
            <a:ext cx="2339264" cy="166511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3399968" y="4297680"/>
            <a:ext cx="82296" cy="292608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14" name="Text 10"/>
          <p:cNvSpPr/>
          <p:nvPr/>
        </p:nvSpPr>
        <p:spPr>
          <a:xfrm>
            <a:off x="3564560" y="4261104"/>
            <a:ext cx="22844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Full parameter view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3564560" y="4626864"/>
            <a:ext cx="2266112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OBD Information modal — every decoded value at a glance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6233008" y="2194560"/>
            <a:ext cx="2558720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17" name="Image 2" descr="assets/ft_adas_ob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736" y="2434811"/>
            <a:ext cx="2339264" cy="1604330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6233008" y="4297680"/>
            <a:ext cx="82296" cy="292608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19" name="Text 14"/>
          <p:cNvSpPr/>
          <p:nvPr/>
        </p:nvSpPr>
        <p:spPr>
          <a:xfrm>
            <a:off x="6397600" y="4261104"/>
            <a:ext cx="22844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ADAS + OBD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397600" y="4626864"/>
            <a:ext cx="2266112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Alarm Detail — video evidence linked to CAN context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9066047" y="2194560"/>
            <a:ext cx="2558720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pic>
        <p:nvPicPr>
          <p:cNvPr id="22" name="Image 3" descr="assets/ft_trip_playb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5775" y="2579403"/>
            <a:ext cx="2339264" cy="1315145"/>
          </a:xfrm>
          <a:prstGeom prst="rect">
            <a:avLst/>
          </a:prstGeom>
        </p:spPr>
      </p:pic>
      <p:sp>
        <p:nvSpPr>
          <p:cNvPr id="23" name="Shape 17"/>
          <p:cNvSpPr/>
          <p:nvPr/>
        </p:nvSpPr>
        <p:spPr>
          <a:xfrm>
            <a:off x="9066047" y="4297680"/>
            <a:ext cx="82296" cy="292608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24" name="Text 18"/>
          <p:cNvSpPr/>
          <p:nvPr/>
        </p:nvSpPr>
        <p:spPr>
          <a:xfrm>
            <a:off x="9230639" y="4261104"/>
            <a:ext cx="22844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Trip playback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9230639" y="4626864"/>
            <a:ext cx="2266112" cy="868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Fuel &amp; mileage chart with OBD timeline over the route</a:t>
            </a:r>
            <a:endParaRPr lang="en-US" sz="1000" dirty="0"/>
          </a:p>
        </p:txBody>
      </p:sp>
      <p:sp>
        <p:nvSpPr>
          <p:cNvPr id="26" name="Text 20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27" name="Text 21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28" name="Text 22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13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YOUR PLAYBOOK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How to position it — and answer the four questions you'll get.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66928" y="2103120"/>
            <a:ext cx="11057839" cy="1143000"/>
          </a:xfrm>
          <a:prstGeom prst="rect">
            <a:avLst/>
          </a:prstGeom>
          <a:solidFill>
            <a:srgbClr val="0A1A2F"/>
          </a:solidFill>
          <a:effectLst>
            <a:outerShdw blurRad="114300" dist="38100" dir="5400000" algn="bl" rotWithShape="0">
              <a:srgbClr val="0A1A2F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66928" y="2103120"/>
            <a:ext cx="82296" cy="1143000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8" name="Text 6"/>
          <p:cNvSpPr/>
          <p:nvPr/>
        </p:nvSpPr>
        <p:spPr>
          <a:xfrm>
            <a:off x="859536" y="221284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THE 30-SECOND PITCH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59536" y="2487168"/>
            <a:ext cx="10509199" cy="7132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“Your AD Plus 2.0 dashcam already reads the vehicle bus — there's no separate tracker and no CAN box to fit. Turn on the CAN license for $20 instead of a $60 device, activate it remotely from FT Cloud, and you get fuel, engine, driver-behaviour and fault-code data across 3,000+ vehicles — right beside the video.”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6928" y="3419856"/>
            <a:ext cx="536890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2960" y="3566160"/>
            <a:ext cx="49117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Q   </a:t>
            </a:r>
            <a:r>
              <a:rPr lang="en-US" sz="13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Do we need new hardware?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822960" y="3931920"/>
            <a:ext cx="49117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7C2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 </a:t>
            </a:r>
            <a:r>
              <a:rPr lang="en-US" sz="11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AD Plus 2.0 covers it — the CAN library is part of the firmware. No tracker, no external CAN box.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255868" y="3419856"/>
            <a:ext cx="536890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11900" y="3566160"/>
            <a:ext cx="49117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Q   </a:t>
            </a:r>
            <a:r>
              <a:rPr lang="en-US" sz="13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How is it activated?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511900" y="3931920"/>
            <a:ext cx="49117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7C2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 </a:t>
            </a:r>
            <a:r>
              <a:rPr lang="en-US" sz="11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Self-serve in FT Cloud — single device or batch. Status under FT Manager → Can Activate Task.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66928" y="4718304"/>
            <a:ext cx="536890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22960" y="4864608"/>
            <a:ext cx="49117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Q   </a:t>
            </a:r>
            <a:r>
              <a:rPr lang="en-US" sz="13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How is it billed?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2960" y="5230368"/>
            <a:ext cx="49117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7C2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 </a:t>
            </a:r>
            <a:r>
              <a:rPr lang="en-US" sz="11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Per-device, accrued under Report Center → Feature Activation Details — same model as Safe GPT &amp; Device AI.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255868" y="4718304"/>
            <a:ext cx="5368900" cy="1115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511900" y="4864608"/>
            <a:ext cx="4911700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Q   </a:t>
            </a:r>
            <a:r>
              <a:rPr lang="en-US" sz="13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What if a vehicle isn't listed?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511900" y="5230368"/>
            <a:ext cx="49117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b="1" dirty="0">
                <a:solidFill>
                  <a:srgbClr val="27C2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 </a:t>
            </a:r>
            <a:r>
              <a:rPr lang="en-US" sz="11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paths — wait for the annual coverage release, or commission an on-demand adaptation.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66928" y="5989320"/>
            <a:ext cx="11057839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If you only get one line out:  </a:t>
            </a:r>
            <a:r>
              <a:rPr lang="en-US" sz="1250" i="1" dirty="0">
                <a:solidFill>
                  <a:srgbClr val="0079B4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“Built-in CAN on the Streamax dashcam — $20 license, activated remotely, no extra hardware.”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75320" y="0"/>
            <a:ext cx="3916375" cy="6858000"/>
          </a:xfrm>
          <a:prstGeom prst="rect">
            <a:avLst/>
          </a:prstGeom>
          <a:solidFill>
            <a:srgbClr val="10243D"/>
          </a:solidFill>
        </p:spPr>
      </p:sp>
      <p:sp>
        <p:nvSpPr>
          <p:cNvPr id="3" name="Shape 1"/>
          <p:cNvSpPr/>
          <p:nvPr/>
        </p:nvSpPr>
        <p:spPr>
          <a:xfrm>
            <a:off x="873252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873252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" name="Shape 3"/>
          <p:cNvSpPr/>
          <p:nvPr/>
        </p:nvSpPr>
        <p:spPr>
          <a:xfrm>
            <a:off x="873252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873252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873252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8" name="Shape 6"/>
          <p:cNvSpPr/>
          <p:nvPr/>
        </p:nvSpPr>
        <p:spPr>
          <a:xfrm>
            <a:off x="873252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9" name="Shape 7"/>
          <p:cNvSpPr/>
          <p:nvPr/>
        </p:nvSpPr>
        <p:spPr>
          <a:xfrm>
            <a:off x="873252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0" name="Shape 8"/>
          <p:cNvSpPr/>
          <p:nvPr/>
        </p:nvSpPr>
        <p:spPr>
          <a:xfrm>
            <a:off x="873252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1" name="Shape 9"/>
          <p:cNvSpPr/>
          <p:nvPr/>
        </p:nvSpPr>
        <p:spPr>
          <a:xfrm>
            <a:off x="873252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923544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3" name="Shape 11"/>
          <p:cNvSpPr/>
          <p:nvPr/>
        </p:nvSpPr>
        <p:spPr>
          <a:xfrm>
            <a:off x="923544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4" name="Shape 12"/>
          <p:cNvSpPr/>
          <p:nvPr/>
        </p:nvSpPr>
        <p:spPr>
          <a:xfrm>
            <a:off x="923544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5" name="Shape 13"/>
          <p:cNvSpPr/>
          <p:nvPr/>
        </p:nvSpPr>
        <p:spPr>
          <a:xfrm>
            <a:off x="923544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6" name="Shape 14"/>
          <p:cNvSpPr/>
          <p:nvPr/>
        </p:nvSpPr>
        <p:spPr>
          <a:xfrm>
            <a:off x="923544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7" name="Shape 15"/>
          <p:cNvSpPr/>
          <p:nvPr/>
        </p:nvSpPr>
        <p:spPr>
          <a:xfrm>
            <a:off x="923544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8" name="Shape 16"/>
          <p:cNvSpPr/>
          <p:nvPr/>
        </p:nvSpPr>
        <p:spPr>
          <a:xfrm>
            <a:off x="923544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19" name="Shape 17"/>
          <p:cNvSpPr/>
          <p:nvPr/>
        </p:nvSpPr>
        <p:spPr>
          <a:xfrm>
            <a:off x="923544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0" name="Shape 18"/>
          <p:cNvSpPr/>
          <p:nvPr/>
        </p:nvSpPr>
        <p:spPr>
          <a:xfrm>
            <a:off x="923544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1" name="Shape 19"/>
          <p:cNvSpPr/>
          <p:nvPr/>
        </p:nvSpPr>
        <p:spPr>
          <a:xfrm>
            <a:off x="973836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2" name="Shape 20"/>
          <p:cNvSpPr/>
          <p:nvPr/>
        </p:nvSpPr>
        <p:spPr>
          <a:xfrm>
            <a:off x="973836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3" name="Shape 21"/>
          <p:cNvSpPr/>
          <p:nvPr/>
        </p:nvSpPr>
        <p:spPr>
          <a:xfrm>
            <a:off x="973836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4" name="Shape 22"/>
          <p:cNvSpPr/>
          <p:nvPr/>
        </p:nvSpPr>
        <p:spPr>
          <a:xfrm>
            <a:off x="973836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5" name="Shape 23"/>
          <p:cNvSpPr/>
          <p:nvPr/>
        </p:nvSpPr>
        <p:spPr>
          <a:xfrm>
            <a:off x="973836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6" name="Shape 24"/>
          <p:cNvSpPr/>
          <p:nvPr/>
        </p:nvSpPr>
        <p:spPr>
          <a:xfrm>
            <a:off x="973836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7" name="Shape 25"/>
          <p:cNvSpPr/>
          <p:nvPr/>
        </p:nvSpPr>
        <p:spPr>
          <a:xfrm>
            <a:off x="973836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8" name="Shape 26"/>
          <p:cNvSpPr/>
          <p:nvPr/>
        </p:nvSpPr>
        <p:spPr>
          <a:xfrm>
            <a:off x="973836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29" name="Shape 27"/>
          <p:cNvSpPr/>
          <p:nvPr/>
        </p:nvSpPr>
        <p:spPr>
          <a:xfrm>
            <a:off x="973836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0" name="Shape 28"/>
          <p:cNvSpPr/>
          <p:nvPr/>
        </p:nvSpPr>
        <p:spPr>
          <a:xfrm>
            <a:off x="1024128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1" name="Shape 29"/>
          <p:cNvSpPr/>
          <p:nvPr/>
        </p:nvSpPr>
        <p:spPr>
          <a:xfrm>
            <a:off x="1024128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2" name="Shape 30"/>
          <p:cNvSpPr/>
          <p:nvPr/>
        </p:nvSpPr>
        <p:spPr>
          <a:xfrm>
            <a:off x="1024128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3" name="Shape 31"/>
          <p:cNvSpPr/>
          <p:nvPr/>
        </p:nvSpPr>
        <p:spPr>
          <a:xfrm>
            <a:off x="1024128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4" name="Shape 32"/>
          <p:cNvSpPr/>
          <p:nvPr/>
        </p:nvSpPr>
        <p:spPr>
          <a:xfrm>
            <a:off x="1024128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5" name="Shape 33"/>
          <p:cNvSpPr/>
          <p:nvPr/>
        </p:nvSpPr>
        <p:spPr>
          <a:xfrm>
            <a:off x="1024128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6" name="Shape 34"/>
          <p:cNvSpPr/>
          <p:nvPr/>
        </p:nvSpPr>
        <p:spPr>
          <a:xfrm>
            <a:off x="1024128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7" name="Shape 35"/>
          <p:cNvSpPr/>
          <p:nvPr/>
        </p:nvSpPr>
        <p:spPr>
          <a:xfrm>
            <a:off x="1024128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8" name="Shape 36"/>
          <p:cNvSpPr/>
          <p:nvPr/>
        </p:nvSpPr>
        <p:spPr>
          <a:xfrm>
            <a:off x="1024128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39" name="Shape 37"/>
          <p:cNvSpPr/>
          <p:nvPr/>
        </p:nvSpPr>
        <p:spPr>
          <a:xfrm>
            <a:off x="1074420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0" name="Shape 38"/>
          <p:cNvSpPr/>
          <p:nvPr/>
        </p:nvSpPr>
        <p:spPr>
          <a:xfrm>
            <a:off x="1074420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1" name="Shape 39"/>
          <p:cNvSpPr/>
          <p:nvPr/>
        </p:nvSpPr>
        <p:spPr>
          <a:xfrm>
            <a:off x="1074420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2" name="Shape 40"/>
          <p:cNvSpPr/>
          <p:nvPr/>
        </p:nvSpPr>
        <p:spPr>
          <a:xfrm>
            <a:off x="1074420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3" name="Shape 41"/>
          <p:cNvSpPr/>
          <p:nvPr/>
        </p:nvSpPr>
        <p:spPr>
          <a:xfrm>
            <a:off x="1074420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4" name="Shape 42"/>
          <p:cNvSpPr/>
          <p:nvPr/>
        </p:nvSpPr>
        <p:spPr>
          <a:xfrm>
            <a:off x="1074420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5" name="Shape 43"/>
          <p:cNvSpPr/>
          <p:nvPr/>
        </p:nvSpPr>
        <p:spPr>
          <a:xfrm>
            <a:off x="1074420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6" name="Shape 44"/>
          <p:cNvSpPr/>
          <p:nvPr/>
        </p:nvSpPr>
        <p:spPr>
          <a:xfrm>
            <a:off x="1074420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7" name="Shape 45"/>
          <p:cNvSpPr/>
          <p:nvPr/>
        </p:nvSpPr>
        <p:spPr>
          <a:xfrm>
            <a:off x="1074420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8" name="Shape 46"/>
          <p:cNvSpPr/>
          <p:nvPr/>
        </p:nvSpPr>
        <p:spPr>
          <a:xfrm>
            <a:off x="1124712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49" name="Shape 47"/>
          <p:cNvSpPr/>
          <p:nvPr/>
        </p:nvSpPr>
        <p:spPr>
          <a:xfrm>
            <a:off x="1124712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0" name="Shape 48"/>
          <p:cNvSpPr/>
          <p:nvPr/>
        </p:nvSpPr>
        <p:spPr>
          <a:xfrm>
            <a:off x="1124712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1" name="Shape 49"/>
          <p:cNvSpPr/>
          <p:nvPr/>
        </p:nvSpPr>
        <p:spPr>
          <a:xfrm>
            <a:off x="1124712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2" name="Shape 50"/>
          <p:cNvSpPr/>
          <p:nvPr/>
        </p:nvSpPr>
        <p:spPr>
          <a:xfrm>
            <a:off x="1124712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3" name="Shape 51"/>
          <p:cNvSpPr/>
          <p:nvPr/>
        </p:nvSpPr>
        <p:spPr>
          <a:xfrm>
            <a:off x="1124712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4" name="Shape 52"/>
          <p:cNvSpPr/>
          <p:nvPr/>
        </p:nvSpPr>
        <p:spPr>
          <a:xfrm>
            <a:off x="1124712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5" name="Shape 53"/>
          <p:cNvSpPr/>
          <p:nvPr/>
        </p:nvSpPr>
        <p:spPr>
          <a:xfrm>
            <a:off x="1124712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6" name="Shape 54"/>
          <p:cNvSpPr/>
          <p:nvPr/>
        </p:nvSpPr>
        <p:spPr>
          <a:xfrm>
            <a:off x="1124712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7" name="Shape 55"/>
          <p:cNvSpPr/>
          <p:nvPr/>
        </p:nvSpPr>
        <p:spPr>
          <a:xfrm>
            <a:off x="11750040" y="6400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8" name="Shape 56"/>
          <p:cNvSpPr/>
          <p:nvPr/>
        </p:nvSpPr>
        <p:spPr>
          <a:xfrm>
            <a:off x="11750040" y="11430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59" name="Shape 57"/>
          <p:cNvSpPr/>
          <p:nvPr/>
        </p:nvSpPr>
        <p:spPr>
          <a:xfrm>
            <a:off x="11750040" y="16459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0" name="Shape 58"/>
          <p:cNvSpPr/>
          <p:nvPr/>
        </p:nvSpPr>
        <p:spPr>
          <a:xfrm>
            <a:off x="11750040" y="21488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1" name="Shape 59"/>
          <p:cNvSpPr/>
          <p:nvPr/>
        </p:nvSpPr>
        <p:spPr>
          <a:xfrm>
            <a:off x="11750040" y="265176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2" name="Shape 60"/>
          <p:cNvSpPr/>
          <p:nvPr/>
        </p:nvSpPr>
        <p:spPr>
          <a:xfrm>
            <a:off x="11750040" y="315468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3" name="Shape 61"/>
          <p:cNvSpPr/>
          <p:nvPr/>
        </p:nvSpPr>
        <p:spPr>
          <a:xfrm>
            <a:off x="11750040" y="365760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4" name="Shape 62"/>
          <p:cNvSpPr/>
          <p:nvPr/>
        </p:nvSpPr>
        <p:spPr>
          <a:xfrm>
            <a:off x="11750040" y="416052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sp>
        <p:nvSpPr>
          <p:cNvPr id="65" name="Shape 63"/>
          <p:cNvSpPr/>
          <p:nvPr/>
        </p:nvSpPr>
        <p:spPr>
          <a:xfrm>
            <a:off x="11750040" y="4663440"/>
            <a:ext cx="109728" cy="109728"/>
          </a:xfrm>
          <a:prstGeom prst="ellipse">
            <a:avLst/>
          </a:prstGeom>
          <a:solidFill>
            <a:srgbClr val="00AEEF">
              <a:alpha val="14000"/>
            </a:srgbClr>
          </a:solidFill>
        </p:spPr>
      </p:sp>
      <p:pic>
        <p:nvPicPr>
          <p:cNvPr id="66" name="Image 0" descr="preencoded.png"/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>
            <a:off x="9006840" y="2377440"/>
            <a:ext cx="2468880" cy="2468880"/>
          </a:xfrm>
          <a:prstGeom prst="rect">
            <a:avLst/>
          </a:prstGeom>
        </p:spPr>
      </p:pic>
      <p:sp>
        <p:nvSpPr>
          <p:cNvPr id="67" name="Shape 64"/>
          <p:cNvSpPr/>
          <p:nvPr/>
        </p:nvSpPr>
        <p:spPr>
          <a:xfrm>
            <a:off x="566928" y="1417320"/>
            <a:ext cx="457200" cy="82296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68" name="Text 65"/>
          <p:cNvSpPr/>
          <p:nvPr/>
        </p:nvSpPr>
        <p:spPr>
          <a:xfrm>
            <a:off x="566928" y="1627632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LET'S ATTACH CAN TO YOUR NEXT DEAL</a:t>
            </a:r>
            <a:endParaRPr lang="en-US" sz="1300" dirty="0"/>
          </a:p>
        </p:txBody>
      </p:sp>
      <p:sp>
        <p:nvSpPr>
          <p:cNvPr id="69" name="Text 66"/>
          <p:cNvSpPr/>
          <p:nvPr/>
        </p:nvSpPr>
        <p:spPr>
          <a:xfrm>
            <a:off x="566928" y="2057400"/>
            <a:ext cx="749808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Built-in CAN, ready to sell.</a:t>
            </a:r>
            <a:endParaRPr lang="en-US" sz="4000" dirty="0"/>
          </a:p>
        </p:txBody>
      </p:sp>
      <p:sp>
        <p:nvSpPr>
          <p:cNvPr id="70" name="Text 67"/>
          <p:cNvSpPr/>
          <p:nvPr/>
        </p:nvSpPr>
        <p:spPr>
          <a:xfrm>
            <a:off x="566928" y="3154680"/>
            <a:ext cx="722376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us a target fleet or a vehicle list — we'll confirm coverage, scope the activation, and set you up to quote the $20 CAN license against the $60 device it replaces.</a:t>
            </a:r>
            <a:endParaRPr lang="en-US" sz="1450" dirty="0"/>
          </a:p>
        </p:txBody>
      </p:sp>
      <p:sp>
        <p:nvSpPr>
          <p:cNvPr id="71" name="Shape 68"/>
          <p:cNvSpPr/>
          <p:nvPr/>
        </p:nvSpPr>
        <p:spPr>
          <a:xfrm>
            <a:off x="566928" y="4407408"/>
            <a:ext cx="2395728" cy="1371600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sp>
        <p:nvSpPr>
          <p:cNvPr id="72" name="Shape 69"/>
          <p:cNvSpPr/>
          <p:nvPr/>
        </p:nvSpPr>
        <p:spPr>
          <a:xfrm>
            <a:off x="566928" y="4407408"/>
            <a:ext cx="54864" cy="137160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7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4626864"/>
            <a:ext cx="310896" cy="310896"/>
          </a:xfrm>
          <a:prstGeom prst="rect">
            <a:avLst/>
          </a:prstGeom>
        </p:spPr>
      </p:pic>
      <p:sp>
        <p:nvSpPr>
          <p:cNvPr id="74" name="Text 70"/>
          <p:cNvSpPr/>
          <p:nvPr/>
        </p:nvSpPr>
        <p:spPr>
          <a:xfrm>
            <a:off x="804672" y="5010912"/>
            <a:ext cx="198424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Coverage check</a:t>
            </a:r>
            <a:endParaRPr lang="en-US" sz="1400" dirty="0"/>
          </a:p>
        </p:txBody>
      </p:sp>
      <p:sp>
        <p:nvSpPr>
          <p:cNvPr id="75" name="Text 71"/>
          <p:cNvSpPr/>
          <p:nvPr/>
        </p:nvSpPr>
        <p:spPr>
          <a:xfrm>
            <a:off x="804672" y="5321808"/>
            <a:ext cx="1956816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B9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the vehicle make / model / year list</a:t>
            </a:r>
            <a:endParaRPr lang="en-US" sz="1050" dirty="0"/>
          </a:p>
        </p:txBody>
      </p:sp>
      <p:sp>
        <p:nvSpPr>
          <p:cNvPr id="76" name="Shape 72"/>
          <p:cNvSpPr/>
          <p:nvPr/>
        </p:nvSpPr>
        <p:spPr>
          <a:xfrm>
            <a:off x="3145536" y="4407408"/>
            <a:ext cx="2395728" cy="1371600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sp>
        <p:nvSpPr>
          <p:cNvPr id="77" name="Shape 73"/>
          <p:cNvSpPr/>
          <p:nvPr/>
        </p:nvSpPr>
        <p:spPr>
          <a:xfrm>
            <a:off x="3145536" y="4407408"/>
            <a:ext cx="54864" cy="137160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7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0" y="4626864"/>
            <a:ext cx="310896" cy="310896"/>
          </a:xfrm>
          <a:prstGeom prst="rect">
            <a:avLst/>
          </a:prstGeom>
        </p:spPr>
      </p:pic>
      <p:sp>
        <p:nvSpPr>
          <p:cNvPr id="79" name="Text 74"/>
          <p:cNvSpPr/>
          <p:nvPr/>
        </p:nvSpPr>
        <p:spPr>
          <a:xfrm>
            <a:off x="3383280" y="5010912"/>
            <a:ext cx="198424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Activation guide</a:t>
            </a:r>
            <a:endParaRPr lang="en-US" sz="1400" dirty="0"/>
          </a:p>
        </p:txBody>
      </p:sp>
      <p:sp>
        <p:nvSpPr>
          <p:cNvPr id="80" name="Text 75"/>
          <p:cNvSpPr/>
          <p:nvPr/>
        </p:nvSpPr>
        <p:spPr>
          <a:xfrm>
            <a:off x="3383280" y="5321808"/>
            <a:ext cx="1956816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B9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 Cloud V3.18.2 — CAN activation walkthrough</a:t>
            </a:r>
            <a:endParaRPr lang="en-US" sz="1050" dirty="0"/>
          </a:p>
        </p:txBody>
      </p:sp>
      <p:sp>
        <p:nvSpPr>
          <p:cNvPr id="81" name="Shape 76"/>
          <p:cNvSpPr/>
          <p:nvPr/>
        </p:nvSpPr>
        <p:spPr>
          <a:xfrm>
            <a:off x="5724144" y="4407408"/>
            <a:ext cx="2395728" cy="1371600"/>
          </a:xfrm>
          <a:prstGeom prst="rect">
            <a:avLst/>
          </a:prstGeom>
          <a:solidFill>
            <a:srgbClr val="16314F"/>
          </a:solidFill>
          <a:ln w="12700">
            <a:solidFill>
              <a:srgbClr val="23415F"/>
            </a:solidFill>
            <a:prstDash val="solid"/>
          </a:ln>
        </p:spPr>
      </p:sp>
      <p:sp>
        <p:nvSpPr>
          <p:cNvPr id="82" name="Shape 77"/>
          <p:cNvSpPr/>
          <p:nvPr/>
        </p:nvSpPr>
        <p:spPr>
          <a:xfrm>
            <a:off x="5724144" y="4407408"/>
            <a:ext cx="54864" cy="137160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8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1888" y="4626864"/>
            <a:ext cx="310896" cy="310896"/>
          </a:xfrm>
          <a:prstGeom prst="rect">
            <a:avLst/>
          </a:prstGeom>
        </p:spPr>
      </p:pic>
      <p:sp>
        <p:nvSpPr>
          <p:cNvPr id="84" name="Text 78"/>
          <p:cNvSpPr/>
          <p:nvPr/>
        </p:nvSpPr>
        <p:spPr>
          <a:xfrm>
            <a:off x="5961888" y="5010912"/>
            <a:ext cx="198424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Your contact</a:t>
            </a:r>
            <a:endParaRPr lang="en-US" sz="1400" dirty="0"/>
          </a:p>
        </p:txBody>
      </p:sp>
      <p:sp>
        <p:nvSpPr>
          <p:cNvPr id="85" name="Text 79"/>
          <p:cNvSpPr/>
          <p:nvPr/>
        </p:nvSpPr>
        <p:spPr>
          <a:xfrm>
            <a:off x="5961888" y="5321808"/>
            <a:ext cx="1956816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B9C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Product / Solutions team</a:t>
            </a:r>
            <a:endParaRPr lang="en-US" sz="1050" dirty="0"/>
          </a:p>
        </p:txBody>
      </p:sp>
      <p:sp>
        <p:nvSpPr>
          <p:cNvPr id="86" name="Text 80"/>
          <p:cNvSpPr/>
          <p:nvPr/>
        </p:nvSpPr>
        <p:spPr>
          <a:xfrm>
            <a:off x="566928" y="6144768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9DB4CA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STREAMAX</a:t>
            </a:r>
            <a:endParaRPr lang="en-US" sz="1400" dirty="0"/>
          </a:p>
        </p:txBody>
      </p:sp>
      <p:sp>
        <p:nvSpPr>
          <p:cNvPr id="87" name="Text 81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88" name="Text 82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THE OPPORTUNITY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Every fleet wants CAN data. Until now it cost them a second device.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66928" y="1828800"/>
            <a:ext cx="640080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Fuel, engine health, driver behaviour and fault codes are no longer nice-to-haves — buyers expect multi-domain vehicle intelligence from the box they already own. The blocker has always been hardware.</a:t>
            </a:r>
            <a:endParaRPr lang="en-US" sz="14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5216" y="3017520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33856" y="2935224"/>
            <a:ext cx="57607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Fuel &amp; consumption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133856" y="3246120"/>
            <a:ext cx="5760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Tank monitoring, theft chargeback, eco-driving</a:t>
            </a:r>
            <a:endParaRPr lang="en-US" sz="11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" y="3794760"/>
            <a:ext cx="384048" cy="3840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33856" y="3712464"/>
            <a:ext cx="57607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Engine &amp; powertrain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1133856" y="4023360"/>
            <a:ext cx="5760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RPM, load, temperature, pedal positions</a:t>
            </a:r>
            <a:endParaRPr lang="en-US" sz="11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4572000"/>
            <a:ext cx="384048" cy="38404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33856" y="4489704"/>
            <a:ext cx="57607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Driver behaviour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1133856" y="4800600"/>
            <a:ext cx="5760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Harsh events, over-revving, seatbelt, steering</a:t>
            </a:r>
            <a:endParaRPr lang="en-US" sz="11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" y="5349240"/>
            <a:ext cx="384048" cy="38404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133856" y="5266944"/>
            <a:ext cx="5760720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Predictive maintenance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1133856" y="5577840"/>
            <a:ext cx="57607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DTC fault codes, battery, odometer condition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7360920" y="1828800"/>
            <a:ext cx="4263847" cy="4160520"/>
          </a:xfrm>
          <a:prstGeom prst="rect">
            <a:avLst/>
          </a:prstGeom>
          <a:solidFill>
            <a:srgbClr val="0A1A2F"/>
          </a:solidFill>
          <a:effectLst>
            <a:outerShdw blurRad="114300" dist="38100" dir="5400000" algn="bl" rotWithShape="0">
              <a:srgbClr val="0A1A2F">
                <a:alpha val="16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7360920" y="1828800"/>
            <a:ext cx="4263847" cy="73152"/>
          </a:xfrm>
          <a:prstGeom prst="rect">
            <a:avLst/>
          </a:prstGeom>
          <a:solidFill>
            <a:srgbClr val="E2574C"/>
          </a:solidFill>
        </p:spPr>
      </p:sp>
      <p:sp>
        <p:nvSpPr>
          <p:cNvPr id="21" name="Text 15"/>
          <p:cNvSpPr/>
          <p:nvPr/>
        </p:nvSpPr>
        <p:spPr>
          <a:xfrm>
            <a:off x="7726680" y="2084832"/>
            <a:ext cx="3532327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2574C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THE OLD WAY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7726680" y="2395728"/>
            <a:ext cx="3532327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 separate GPS tracker — just to read CAN</a:t>
            </a:r>
            <a:endParaRPr lang="en-US" sz="1650" dirty="0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6680" y="3154680"/>
            <a:ext cx="548640" cy="54864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8412480" y="3108960"/>
            <a:ext cx="2892247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$60</a:t>
            </a:r>
            <a:r>
              <a:rPr lang="en-US" sz="1500" dirty="0">
                <a:solidFill>
                  <a:srgbClr val="9DB4CA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  / vehicle</a:t>
            </a:r>
            <a:endParaRPr lang="en-US" sz="4000" dirty="0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4968" y="4005072"/>
            <a:ext cx="219456" cy="219456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074152" y="3941064"/>
            <a:ext cx="3258007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hardware to buy, ship &amp; install</a:t>
            </a:r>
            <a:endParaRPr lang="en-US" sz="1200" dirty="0"/>
          </a:p>
        </p:txBody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4968" y="4462272"/>
            <a:ext cx="219456" cy="219456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8074152" y="4398264"/>
            <a:ext cx="3258007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own SIM, airtime &amp; power wiring</a:t>
            </a:r>
            <a:endParaRPr lang="en-US" sz="1200" dirty="0"/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4968" y="4919472"/>
            <a:ext cx="219456" cy="219456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8074152" y="4855464"/>
            <a:ext cx="3258007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Another box to fault-find and maintain</a:t>
            </a:r>
            <a:endParaRPr lang="en-US" sz="1200" dirty="0"/>
          </a:p>
        </p:txBody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4968" y="5376672"/>
            <a:ext cx="219456" cy="219456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8074152" y="5312664"/>
            <a:ext cx="3258007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second data silo, separate from video</a:t>
            </a:r>
            <a:endParaRPr lang="en-US" sz="1200" dirty="0"/>
          </a:p>
        </p:txBody>
      </p:sp>
      <p:sp>
        <p:nvSpPr>
          <p:cNvPr id="33" name="Text 22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34" name="Text 23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35" name="Text 24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548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" name="Shape 1"/>
          <p:cNvSpPr/>
          <p:nvPr/>
        </p:nvSpPr>
        <p:spPr>
          <a:xfrm>
            <a:off x="9509760" y="1005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" name="Shape 2"/>
          <p:cNvSpPr/>
          <p:nvPr/>
        </p:nvSpPr>
        <p:spPr>
          <a:xfrm>
            <a:off x="9509760" y="1463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" name="Shape 3"/>
          <p:cNvSpPr/>
          <p:nvPr/>
        </p:nvSpPr>
        <p:spPr>
          <a:xfrm>
            <a:off x="9509760" y="1920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6" name="Shape 4"/>
          <p:cNvSpPr/>
          <p:nvPr/>
        </p:nvSpPr>
        <p:spPr>
          <a:xfrm>
            <a:off x="9509760" y="2377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9509760" y="2834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8" name="Shape 6"/>
          <p:cNvSpPr/>
          <p:nvPr/>
        </p:nvSpPr>
        <p:spPr>
          <a:xfrm>
            <a:off x="9509760" y="3291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9" name="Shape 7"/>
          <p:cNvSpPr/>
          <p:nvPr/>
        </p:nvSpPr>
        <p:spPr>
          <a:xfrm>
            <a:off x="9509760" y="3749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0" name="Shape 8"/>
          <p:cNvSpPr/>
          <p:nvPr/>
        </p:nvSpPr>
        <p:spPr>
          <a:xfrm>
            <a:off x="9509760" y="4206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1" name="Shape 9"/>
          <p:cNvSpPr/>
          <p:nvPr/>
        </p:nvSpPr>
        <p:spPr>
          <a:xfrm>
            <a:off x="9509760" y="4663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9509760" y="5120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3" name="Shape 11"/>
          <p:cNvSpPr/>
          <p:nvPr/>
        </p:nvSpPr>
        <p:spPr>
          <a:xfrm>
            <a:off x="9966960" y="548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4" name="Shape 12"/>
          <p:cNvSpPr/>
          <p:nvPr/>
        </p:nvSpPr>
        <p:spPr>
          <a:xfrm>
            <a:off x="9966960" y="1005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5" name="Shape 13"/>
          <p:cNvSpPr/>
          <p:nvPr/>
        </p:nvSpPr>
        <p:spPr>
          <a:xfrm>
            <a:off x="9966960" y="1463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6" name="Shape 14"/>
          <p:cNvSpPr/>
          <p:nvPr/>
        </p:nvSpPr>
        <p:spPr>
          <a:xfrm>
            <a:off x="9966960" y="1920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7" name="Shape 15"/>
          <p:cNvSpPr/>
          <p:nvPr/>
        </p:nvSpPr>
        <p:spPr>
          <a:xfrm>
            <a:off x="9966960" y="2377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8" name="Shape 16"/>
          <p:cNvSpPr/>
          <p:nvPr/>
        </p:nvSpPr>
        <p:spPr>
          <a:xfrm>
            <a:off x="9966960" y="2834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19" name="Shape 17"/>
          <p:cNvSpPr/>
          <p:nvPr/>
        </p:nvSpPr>
        <p:spPr>
          <a:xfrm>
            <a:off x="9966960" y="3291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0" name="Shape 18"/>
          <p:cNvSpPr/>
          <p:nvPr/>
        </p:nvSpPr>
        <p:spPr>
          <a:xfrm>
            <a:off x="9966960" y="3749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1" name="Shape 19"/>
          <p:cNvSpPr/>
          <p:nvPr/>
        </p:nvSpPr>
        <p:spPr>
          <a:xfrm>
            <a:off x="9966960" y="4206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2" name="Shape 20"/>
          <p:cNvSpPr/>
          <p:nvPr/>
        </p:nvSpPr>
        <p:spPr>
          <a:xfrm>
            <a:off x="9966960" y="4663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3" name="Shape 21"/>
          <p:cNvSpPr/>
          <p:nvPr/>
        </p:nvSpPr>
        <p:spPr>
          <a:xfrm>
            <a:off x="9966960" y="5120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4" name="Shape 22"/>
          <p:cNvSpPr/>
          <p:nvPr/>
        </p:nvSpPr>
        <p:spPr>
          <a:xfrm>
            <a:off x="10424160" y="548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5" name="Shape 23"/>
          <p:cNvSpPr/>
          <p:nvPr/>
        </p:nvSpPr>
        <p:spPr>
          <a:xfrm>
            <a:off x="10424160" y="1005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6" name="Shape 24"/>
          <p:cNvSpPr/>
          <p:nvPr/>
        </p:nvSpPr>
        <p:spPr>
          <a:xfrm>
            <a:off x="10424160" y="1463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7" name="Shape 25"/>
          <p:cNvSpPr/>
          <p:nvPr/>
        </p:nvSpPr>
        <p:spPr>
          <a:xfrm>
            <a:off x="10424160" y="1920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8" name="Shape 26"/>
          <p:cNvSpPr/>
          <p:nvPr/>
        </p:nvSpPr>
        <p:spPr>
          <a:xfrm>
            <a:off x="10424160" y="2377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29" name="Shape 27"/>
          <p:cNvSpPr/>
          <p:nvPr/>
        </p:nvSpPr>
        <p:spPr>
          <a:xfrm>
            <a:off x="10424160" y="2834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0" name="Shape 28"/>
          <p:cNvSpPr/>
          <p:nvPr/>
        </p:nvSpPr>
        <p:spPr>
          <a:xfrm>
            <a:off x="10424160" y="3291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1" name="Shape 29"/>
          <p:cNvSpPr/>
          <p:nvPr/>
        </p:nvSpPr>
        <p:spPr>
          <a:xfrm>
            <a:off x="10424160" y="3749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2" name="Shape 30"/>
          <p:cNvSpPr/>
          <p:nvPr/>
        </p:nvSpPr>
        <p:spPr>
          <a:xfrm>
            <a:off x="10424160" y="4206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3" name="Shape 31"/>
          <p:cNvSpPr/>
          <p:nvPr/>
        </p:nvSpPr>
        <p:spPr>
          <a:xfrm>
            <a:off x="10424160" y="4663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4" name="Shape 32"/>
          <p:cNvSpPr/>
          <p:nvPr/>
        </p:nvSpPr>
        <p:spPr>
          <a:xfrm>
            <a:off x="10424160" y="5120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5" name="Shape 33"/>
          <p:cNvSpPr/>
          <p:nvPr/>
        </p:nvSpPr>
        <p:spPr>
          <a:xfrm>
            <a:off x="10881360" y="548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6" name="Shape 34"/>
          <p:cNvSpPr/>
          <p:nvPr/>
        </p:nvSpPr>
        <p:spPr>
          <a:xfrm>
            <a:off x="10881360" y="1005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7" name="Shape 35"/>
          <p:cNvSpPr/>
          <p:nvPr/>
        </p:nvSpPr>
        <p:spPr>
          <a:xfrm>
            <a:off x="10881360" y="1463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8" name="Shape 36"/>
          <p:cNvSpPr/>
          <p:nvPr/>
        </p:nvSpPr>
        <p:spPr>
          <a:xfrm>
            <a:off x="10881360" y="1920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39" name="Shape 37"/>
          <p:cNvSpPr/>
          <p:nvPr/>
        </p:nvSpPr>
        <p:spPr>
          <a:xfrm>
            <a:off x="10881360" y="2377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0" name="Shape 38"/>
          <p:cNvSpPr/>
          <p:nvPr/>
        </p:nvSpPr>
        <p:spPr>
          <a:xfrm>
            <a:off x="10881360" y="2834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1" name="Shape 39"/>
          <p:cNvSpPr/>
          <p:nvPr/>
        </p:nvSpPr>
        <p:spPr>
          <a:xfrm>
            <a:off x="10881360" y="3291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2" name="Shape 40"/>
          <p:cNvSpPr/>
          <p:nvPr/>
        </p:nvSpPr>
        <p:spPr>
          <a:xfrm>
            <a:off x="10881360" y="3749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3" name="Shape 41"/>
          <p:cNvSpPr/>
          <p:nvPr/>
        </p:nvSpPr>
        <p:spPr>
          <a:xfrm>
            <a:off x="10881360" y="4206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4" name="Shape 42"/>
          <p:cNvSpPr/>
          <p:nvPr/>
        </p:nvSpPr>
        <p:spPr>
          <a:xfrm>
            <a:off x="10881360" y="4663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5" name="Shape 43"/>
          <p:cNvSpPr/>
          <p:nvPr/>
        </p:nvSpPr>
        <p:spPr>
          <a:xfrm>
            <a:off x="10881360" y="5120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6" name="Shape 44"/>
          <p:cNvSpPr/>
          <p:nvPr/>
        </p:nvSpPr>
        <p:spPr>
          <a:xfrm>
            <a:off x="11338560" y="548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7" name="Shape 45"/>
          <p:cNvSpPr/>
          <p:nvPr/>
        </p:nvSpPr>
        <p:spPr>
          <a:xfrm>
            <a:off x="11338560" y="1005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8" name="Shape 46"/>
          <p:cNvSpPr/>
          <p:nvPr/>
        </p:nvSpPr>
        <p:spPr>
          <a:xfrm>
            <a:off x="11338560" y="1463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49" name="Shape 47"/>
          <p:cNvSpPr/>
          <p:nvPr/>
        </p:nvSpPr>
        <p:spPr>
          <a:xfrm>
            <a:off x="11338560" y="1920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0" name="Shape 48"/>
          <p:cNvSpPr/>
          <p:nvPr/>
        </p:nvSpPr>
        <p:spPr>
          <a:xfrm>
            <a:off x="11338560" y="2377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1" name="Shape 49"/>
          <p:cNvSpPr/>
          <p:nvPr/>
        </p:nvSpPr>
        <p:spPr>
          <a:xfrm>
            <a:off x="11338560" y="2834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2" name="Shape 50"/>
          <p:cNvSpPr/>
          <p:nvPr/>
        </p:nvSpPr>
        <p:spPr>
          <a:xfrm>
            <a:off x="11338560" y="32918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3" name="Shape 51"/>
          <p:cNvSpPr/>
          <p:nvPr/>
        </p:nvSpPr>
        <p:spPr>
          <a:xfrm>
            <a:off x="11338560" y="37490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4" name="Shape 52"/>
          <p:cNvSpPr/>
          <p:nvPr/>
        </p:nvSpPr>
        <p:spPr>
          <a:xfrm>
            <a:off x="11338560" y="42062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5" name="Shape 53"/>
          <p:cNvSpPr/>
          <p:nvPr/>
        </p:nvSpPr>
        <p:spPr>
          <a:xfrm>
            <a:off x="11338560" y="46634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6" name="Shape 54"/>
          <p:cNvSpPr/>
          <p:nvPr/>
        </p:nvSpPr>
        <p:spPr>
          <a:xfrm>
            <a:off x="11338560" y="5120640"/>
            <a:ext cx="91440" cy="91440"/>
          </a:xfrm>
          <a:prstGeom prst="ellipse">
            <a:avLst/>
          </a:prstGeom>
          <a:solidFill>
            <a:srgbClr val="00AEEF">
              <a:alpha val="12000"/>
            </a:srgbClr>
          </a:solidFill>
        </p:spPr>
      </p:sp>
      <p:sp>
        <p:nvSpPr>
          <p:cNvPr id="57" name="Shape 55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58" name="Text 56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02</a:t>
            </a:r>
            <a:endParaRPr lang="en-US" sz="1500" dirty="0"/>
          </a:p>
        </p:txBody>
      </p:sp>
      <p:sp>
        <p:nvSpPr>
          <p:cNvPr id="59" name="Text 57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THE SHIFT</a:t>
            </a:r>
            <a:endParaRPr lang="en-US" sz="1300" dirty="0"/>
          </a:p>
        </p:txBody>
      </p:sp>
      <p:sp>
        <p:nvSpPr>
          <p:cNvPr id="60" name="Text 58"/>
          <p:cNvSpPr/>
          <p:nvPr/>
        </p:nvSpPr>
        <p:spPr>
          <a:xfrm>
            <a:off x="566928" y="1371600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Now CAN lives inside the dashcam itself.</a:t>
            </a:r>
            <a:endParaRPr lang="en-US" sz="3300" dirty="0"/>
          </a:p>
        </p:txBody>
      </p:sp>
      <p:sp>
        <p:nvSpPr>
          <p:cNvPr id="61" name="Text 59"/>
          <p:cNvSpPr/>
          <p:nvPr/>
        </p:nvSpPr>
        <p:spPr>
          <a:xfrm>
            <a:off x="566928" y="2286000"/>
            <a:ext cx="859536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CAN decoding library is embedded directly in the AD Plus 2.0 firmware. The dashcam reads the raw vehicle bus and outputs clean, named parameters on its own — no translator box between the vehicle and the device.</a:t>
            </a:r>
            <a:endParaRPr lang="en-US" sz="1500" dirty="0"/>
          </a:p>
        </p:txBody>
      </p:sp>
      <p:sp>
        <p:nvSpPr>
          <p:cNvPr id="62" name="Shape 60"/>
          <p:cNvSpPr/>
          <p:nvPr/>
        </p:nvSpPr>
        <p:spPr>
          <a:xfrm>
            <a:off x="566928" y="3611880"/>
            <a:ext cx="3503066" cy="2286000"/>
          </a:xfrm>
          <a:prstGeom prst="rect">
            <a:avLst/>
          </a:prstGeom>
          <a:solidFill>
            <a:srgbClr val="10243D"/>
          </a:solidFill>
          <a:ln w="12700">
            <a:solidFill>
              <a:srgbClr val="23415F"/>
            </a:solidFill>
            <a:prstDash val="solid"/>
          </a:ln>
        </p:spPr>
      </p:sp>
      <p:pic>
        <p:nvPicPr>
          <p:cNvPr id="6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976" y="3977640"/>
            <a:ext cx="603504" cy="603504"/>
          </a:xfrm>
          <a:prstGeom prst="rect">
            <a:avLst/>
          </a:prstGeom>
        </p:spPr>
      </p:pic>
      <p:sp>
        <p:nvSpPr>
          <p:cNvPr id="64" name="Text 61"/>
          <p:cNvSpPr/>
          <p:nvPr/>
        </p:nvSpPr>
        <p:spPr>
          <a:xfrm>
            <a:off x="950976" y="4736592"/>
            <a:ext cx="277154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No separate tracker</a:t>
            </a:r>
            <a:endParaRPr lang="en-US" sz="1800" dirty="0"/>
          </a:p>
        </p:txBody>
      </p:sp>
      <p:sp>
        <p:nvSpPr>
          <p:cNvPr id="65" name="Text 62"/>
          <p:cNvSpPr/>
          <p:nvPr/>
        </p:nvSpPr>
        <p:spPr>
          <a:xfrm>
            <a:off x="950976" y="5230368"/>
            <a:ext cx="277154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rides on the AI dashcam already in the cab.</a:t>
            </a:r>
            <a:endParaRPr lang="en-US" sz="1250" dirty="0"/>
          </a:p>
        </p:txBody>
      </p:sp>
      <p:sp>
        <p:nvSpPr>
          <p:cNvPr id="66" name="Shape 63"/>
          <p:cNvSpPr/>
          <p:nvPr/>
        </p:nvSpPr>
        <p:spPr>
          <a:xfrm>
            <a:off x="4344314" y="3611880"/>
            <a:ext cx="3503066" cy="2286000"/>
          </a:xfrm>
          <a:prstGeom prst="rect">
            <a:avLst/>
          </a:prstGeom>
          <a:solidFill>
            <a:srgbClr val="10243D"/>
          </a:solidFill>
          <a:ln w="12700">
            <a:solidFill>
              <a:srgbClr val="23415F"/>
            </a:solidFill>
            <a:prstDash val="solid"/>
          </a:ln>
        </p:spPr>
      </p:sp>
      <p:pic>
        <p:nvPicPr>
          <p:cNvPr id="67" name="Image 1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8362" y="3977640"/>
            <a:ext cx="603504" cy="603504"/>
          </a:xfrm>
          <a:prstGeom prst="rect">
            <a:avLst/>
          </a:prstGeom>
        </p:spPr>
      </p:pic>
      <p:sp>
        <p:nvSpPr>
          <p:cNvPr id="68" name="Text 64"/>
          <p:cNvSpPr/>
          <p:nvPr/>
        </p:nvSpPr>
        <p:spPr>
          <a:xfrm>
            <a:off x="4728362" y="4736592"/>
            <a:ext cx="277154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No external CAN box</a:t>
            </a:r>
            <a:endParaRPr lang="en-US" sz="1800" dirty="0"/>
          </a:p>
        </p:txBody>
      </p:sp>
      <p:sp>
        <p:nvSpPr>
          <p:cNvPr id="69" name="Text 65"/>
          <p:cNvSpPr/>
          <p:nvPr/>
        </p:nvSpPr>
        <p:spPr>
          <a:xfrm>
            <a:off x="4728362" y="5230368"/>
            <a:ext cx="277154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library replaces the old power-box hardware.</a:t>
            </a:r>
            <a:endParaRPr lang="en-US" sz="1250" dirty="0"/>
          </a:p>
        </p:txBody>
      </p:sp>
      <p:sp>
        <p:nvSpPr>
          <p:cNvPr id="70" name="Shape 66"/>
          <p:cNvSpPr/>
          <p:nvPr/>
        </p:nvSpPr>
        <p:spPr>
          <a:xfrm>
            <a:off x="8121701" y="3611880"/>
            <a:ext cx="3503066" cy="2286000"/>
          </a:xfrm>
          <a:prstGeom prst="rect">
            <a:avLst/>
          </a:prstGeom>
          <a:solidFill>
            <a:srgbClr val="16314F"/>
          </a:solidFill>
          <a:ln w="19050">
            <a:solidFill>
              <a:srgbClr val="00AEEF"/>
            </a:solidFill>
            <a:prstDash val="solid"/>
          </a:ln>
        </p:spPr>
      </p:sp>
      <p:pic>
        <p:nvPicPr>
          <p:cNvPr id="71" name="Image 2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749" y="3977640"/>
            <a:ext cx="603504" cy="603504"/>
          </a:xfrm>
          <a:prstGeom prst="rect">
            <a:avLst/>
          </a:prstGeom>
        </p:spPr>
      </p:pic>
      <p:sp>
        <p:nvSpPr>
          <p:cNvPr id="72" name="Text 67"/>
          <p:cNvSpPr/>
          <p:nvPr/>
        </p:nvSpPr>
        <p:spPr>
          <a:xfrm>
            <a:off x="8505749" y="4736592"/>
            <a:ext cx="2771546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Just a software license</a:t>
            </a:r>
            <a:endParaRPr lang="en-US" sz="1800" dirty="0"/>
          </a:p>
        </p:txBody>
      </p:sp>
      <p:sp>
        <p:nvSpPr>
          <p:cNvPr id="73" name="Text 68"/>
          <p:cNvSpPr/>
          <p:nvPr/>
        </p:nvSpPr>
        <p:spPr>
          <a:xfrm>
            <a:off x="8505749" y="5230368"/>
            <a:ext cx="2771546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Inherent capability — switched on, not bolted on.</a:t>
            </a:r>
            <a:endParaRPr lang="en-US" sz="1250" dirty="0"/>
          </a:p>
        </p:txBody>
      </p:sp>
      <p:sp>
        <p:nvSpPr>
          <p:cNvPr id="74" name="Text 69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75" name="Text 70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76" name="Text 71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4C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ONE DEVICE, ONE SIM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The extra tracker — and its SIM — simply disappear.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66928" y="1828800"/>
            <a:ext cx="324612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 way meant a second box and a second SIM card. Both are gone — folded into the dashcam you already run.</a:t>
            </a:r>
            <a:endParaRPr lang="en-US" sz="13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567055" y="2926080"/>
            <a:ext cx="3246120" cy="3209290"/>
            <a:chOff x="893" y="4608"/>
            <a:chExt cx="5112" cy="5054"/>
          </a:xfrm>
        </p:grpSpPr>
        <p:sp>
          <p:nvSpPr>
            <p:cNvPr id="7" name="Text 5"/>
            <p:cNvSpPr/>
            <p:nvPr/>
          </p:nvSpPr>
          <p:spPr>
            <a:xfrm>
              <a:off x="893" y="4608"/>
              <a:ext cx="5112" cy="79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400" b="1" dirty="0">
                  <a:solidFill>
                    <a:srgbClr val="27C281"/>
                  </a:solidFill>
                  <a:latin typeface="Trebuchet MS" panose="020B0703020202090204" pitchFamily="34" charset="0"/>
                  <a:ea typeface="Trebuchet MS" panose="020B0703020202090204" pitchFamily="34" charset="-122"/>
                  <a:cs typeface="Trebuchet MS" panose="020B0703020202090204" pitchFamily="34" charset="-120"/>
                </a:rPr>
                <a:t>−1 </a:t>
              </a:r>
              <a:r>
                <a:rPr lang="en-US" sz="2000" b="1" dirty="0">
                  <a:solidFill>
                    <a:srgbClr val="0E2233"/>
                  </a:solidFill>
                  <a:latin typeface="Trebuchet MS" panose="020B0703020202090204" pitchFamily="34" charset="0"/>
                  <a:ea typeface="Trebuchet MS" panose="020B0703020202090204" pitchFamily="34" charset="-122"/>
                  <a:cs typeface="Trebuchet MS" panose="020B0703020202090204" pitchFamily="34" charset="-120"/>
                </a:rPr>
                <a:t>device</a:t>
              </a:r>
              <a:endParaRPr lang="en-US" sz="34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893" y="5414"/>
              <a:ext cx="5112" cy="100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12000"/>
                </a:lnSpc>
                <a:buNone/>
              </a:pPr>
              <a:r>
                <a:rPr lang="en-US" sz="1200" dirty="0">
                  <a:solidFill>
                    <a:srgbClr val="5C6E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No separate CAN tracker to buy, fit or fault-find.</a:t>
              </a:r>
              <a:endParaRPr lang="en-US" sz="12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893" y="6653"/>
              <a:ext cx="5112" cy="79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400" b="1" dirty="0">
                  <a:solidFill>
                    <a:srgbClr val="27C281"/>
                  </a:solidFill>
                  <a:latin typeface="Trebuchet MS" panose="020B0703020202090204" pitchFamily="34" charset="0"/>
                  <a:ea typeface="Trebuchet MS" panose="020B0703020202090204" pitchFamily="34" charset="-122"/>
                  <a:cs typeface="Trebuchet MS" panose="020B0703020202090204" pitchFamily="34" charset="-120"/>
                </a:rPr>
                <a:t>−1 </a:t>
              </a:r>
              <a:r>
                <a:rPr lang="en-US" sz="2000" b="1" dirty="0">
                  <a:solidFill>
                    <a:srgbClr val="0E2233"/>
                  </a:solidFill>
                  <a:latin typeface="Trebuchet MS" panose="020B0703020202090204" pitchFamily="34" charset="0"/>
                  <a:ea typeface="Trebuchet MS" panose="020B0703020202090204" pitchFamily="34" charset="-122"/>
                  <a:cs typeface="Trebuchet MS" panose="020B0703020202090204" pitchFamily="34" charset="-120"/>
                </a:rPr>
                <a:t>SIM</a:t>
              </a:r>
              <a:endParaRPr lang="en-US" sz="3400" dirty="0"/>
            </a:p>
          </p:txBody>
        </p:sp>
        <p:sp>
          <p:nvSpPr>
            <p:cNvPr id="10" name="Text 8"/>
            <p:cNvSpPr/>
            <p:nvPr/>
          </p:nvSpPr>
          <p:spPr>
            <a:xfrm>
              <a:off x="893" y="7459"/>
              <a:ext cx="5112" cy="100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12000"/>
                </a:lnSpc>
                <a:buNone/>
              </a:pPr>
              <a:r>
                <a:rPr lang="en-US" sz="1200" dirty="0">
                  <a:solidFill>
                    <a:srgbClr val="5C6E80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No second SIM to provision, top-up, manage — and no extra airtime bill.</a:t>
              </a:r>
              <a:endParaRPr lang="en-US" sz="1200" dirty="0"/>
            </a:p>
          </p:txBody>
        </p:sp>
        <p:sp>
          <p:nvSpPr>
            <p:cNvPr id="11" name="Shape 9"/>
            <p:cNvSpPr/>
            <p:nvPr/>
          </p:nvSpPr>
          <p:spPr>
            <a:xfrm>
              <a:off x="893" y="8770"/>
              <a:ext cx="5112" cy="893"/>
            </a:xfrm>
            <a:prstGeom prst="rect">
              <a:avLst/>
            </a:prstGeom>
            <a:solidFill>
              <a:srgbClr val="0A1A2F"/>
            </a:solidFill>
          </p:spPr>
        </p:sp>
        <p:sp>
          <p:nvSpPr>
            <p:cNvPr id="12" name="Shape 10"/>
            <p:cNvSpPr/>
            <p:nvPr/>
          </p:nvSpPr>
          <p:spPr>
            <a:xfrm>
              <a:off x="893" y="8770"/>
              <a:ext cx="115" cy="893"/>
            </a:xfrm>
            <a:prstGeom prst="rect">
              <a:avLst/>
            </a:prstGeom>
            <a:solidFill>
              <a:srgbClr val="00AEEF"/>
            </a:solidFill>
          </p:spPr>
        </p:sp>
        <p:sp>
          <p:nvSpPr>
            <p:cNvPr id="13" name="Text 11"/>
            <p:cNvSpPr/>
            <p:nvPr/>
          </p:nvSpPr>
          <p:spPr>
            <a:xfrm>
              <a:off x="1253" y="8770"/>
              <a:ext cx="4536" cy="89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200" b="1" dirty="0">
                  <a:solidFill>
                    <a:srgbClr val="EAF3FB"/>
                  </a:solidFill>
                  <a:latin typeface="Trebuchet MS" panose="020B0703020202090204" pitchFamily="34" charset="0"/>
                  <a:ea typeface="Trebuchet MS" panose="020B0703020202090204" pitchFamily="34" charset="-122"/>
                  <a:cs typeface="Trebuchet MS" panose="020B0703020202090204" pitchFamily="34" charset="-120"/>
                </a:rPr>
                <a:t>CAN now rides the dashcam's existing cellular link.</a:t>
              </a:r>
              <a:endParaRPr lang="en-US" sz="1200" dirty="0"/>
            </a:p>
          </p:txBody>
        </p:sp>
      </p:grpSp>
      <p:sp>
        <p:nvSpPr>
          <p:cNvPr id="14" name="Shape 12"/>
          <p:cNvSpPr/>
          <p:nvPr/>
        </p:nvSpPr>
        <p:spPr>
          <a:xfrm>
            <a:off x="4251960" y="2331720"/>
            <a:ext cx="3246120" cy="1783080"/>
          </a:xfrm>
          <a:prstGeom prst="roundRect">
            <a:avLst>
              <a:gd name="adj" fmla="val 7179"/>
            </a:avLst>
          </a:prstGeom>
          <a:solidFill>
            <a:srgbClr val="10243D"/>
          </a:solidFill>
          <a:ln w="22225">
            <a:solidFill>
              <a:srgbClr val="00AEEF"/>
            </a:solidFill>
            <a:prstDash val="solid"/>
          </a:ln>
          <a:effectLst>
            <a:outerShdw blurRad="114300" dist="38100" dir="5400000" algn="bl" rotWithShape="0">
              <a:srgbClr val="0A1A2F">
                <a:alpha val="16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0" y="2606040"/>
            <a:ext cx="1417320" cy="1234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00" b="1" kern="0" spc="200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STREAMAX</a:t>
            </a:r>
            <a:endParaRPr lang="en-US" sz="10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AD Plus 2.0</a:t>
            </a:r>
            <a:endParaRPr lang="en-US" sz="10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9DB4CA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AI dashcam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263640" y="2130552"/>
            <a:ext cx="1325880" cy="402336"/>
          </a:xfrm>
          <a:prstGeom prst="roundRect">
            <a:avLst>
              <a:gd name="adj" fmla="val 50000"/>
            </a:avLst>
          </a:prstGeom>
          <a:solidFill>
            <a:srgbClr val="00AEEF"/>
          </a:solidFill>
        </p:spPr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28232" y="2231136"/>
            <a:ext cx="201168" cy="201168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6665976" y="2130552"/>
            <a:ext cx="868680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1 SIM only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4320540" y="4315968"/>
            <a:ext cx="950976" cy="384048"/>
          </a:xfrm>
          <a:prstGeom prst="roundRect">
            <a:avLst>
              <a:gd name="adj" fmla="val 50000"/>
            </a:avLst>
          </a:prstGeom>
          <a:solidFill>
            <a:srgbClr val="16314F"/>
          </a:solidFill>
        </p:spPr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132" y="4407408"/>
            <a:ext cx="201168" cy="20116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4722876" y="4315968"/>
            <a:ext cx="493776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Video</a:t>
            </a:r>
            <a:endParaRPr lang="en-US" sz="1150" dirty="0"/>
          </a:p>
        </p:txBody>
      </p:sp>
      <p:sp>
        <p:nvSpPr>
          <p:cNvPr id="25" name="Shape 21"/>
          <p:cNvSpPr/>
          <p:nvPr/>
        </p:nvSpPr>
        <p:spPr>
          <a:xfrm>
            <a:off x="5399532" y="4315968"/>
            <a:ext cx="950976" cy="384048"/>
          </a:xfrm>
          <a:prstGeom prst="roundRect">
            <a:avLst>
              <a:gd name="adj" fmla="val 50000"/>
            </a:avLst>
          </a:prstGeom>
          <a:solidFill>
            <a:srgbClr val="16314F"/>
          </a:solidFill>
        </p:spPr>
      </p:sp>
      <p:pic>
        <p:nvPicPr>
          <p:cNvPr id="2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124" y="4407408"/>
            <a:ext cx="201168" cy="20116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5801868" y="4315968"/>
            <a:ext cx="493776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AI</a:t>
            </a:r>
            <a:endParaRPr lang="en-US" sz="1150" dirty="0"/>
          </a:p>
        </p:txBody>
      </p:sp>
      <p:sp>
        <p:nvSpPr>
          <p:cNvPr id="28" name="Shape 23"/>
          <p:cNvSpPr/>
          <p:nvPr/>
        </p:nvSpPr>
        <p:spPr>
          <a:xfrm>
            <a:off x="6478524" y="4315968"/>
            <a:ext cx="950976" cy="384048"/>
          </a:xfrm>
          <a:prstGeom prst="roundRect">
            <a:avLst>
              <a:gd name="adj" fmla="val 50000"/>
            </a:avLst>
          </a:prstGeom>
          <a:solidFill>
            <a:srgbClr val="27C281"/>
          </a:solidFill>
        </p:spPr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116" y="4407408"/>
            <a:ext cx="201168" cy="201168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6880860" y="4315968"/>
            <a:ext cx="493776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+ CAN</a:t>
            </a:r>
            <a:endParaRPr lang="en-US" sz="1150" dirty="0"/>
          </a:p>
        </p:txBody>
      </p:sp>
      <p:sp>
        <p:nvSpPr>
          <p:cNvPr id="31" name="Shape 25"/>
          <p:cNvSpPr/>
          <p:nvPr/>
        </p:nvSpPr>
        <p:spPr>
          <a:xfrm>
            <a:off x="4251960" y="4919472"/>
            <a:ext cx="3246120" cy="566928"/>
          </a:xfrm>
          <a:prstGeom prst="rect">
            <a:avLst/>
          </a:prstGeom>
          <a:solidFill>
            <a:srgbClr val="27C281"/>
          </a:solidFill>
        </p:spPr>
      </p:sp>
      <p:sp>
        <p:nvSpPr>
          <p:cNvPr id="32" name="Text 26"/>
          <p:cNvSpPr/>
          <p:nvPr/>
        </p:nvSpPr>
        <p:spPr>
          <a:xfrm>
            <a:off x="4251960" y="4919472"/>
            <a:ext cx="324612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✓  </a:t>
            </a:r>
            <a:r>
              <a:rPr lang="en-US" sz="135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One device · One SIM · One bill</a:t>
            </a:r>
            <a:endParaRPr lang="en-US" sz="1350" dirty="0"/>
          </a:p>
        </p:txBody>
      </p:sp>
      <p:sp>
        <p:nvSpPr>
          <p:cNvPr id="33" name="Text 27"/>
          <p:cNvSpPr/>
          <p:nvPr/>
        </p:nvSpPr>
        <p:spPr>
          <a:xfrm>
            <a:off x="7479792" y="2834640"/>
            <a:ext cx="1143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E257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merges in</a:t>
            </a:r>
            <a:endParaRPr lang="en-US" sz="1000" dirty="0"/>
          </a:p>
        </p:txBody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1232" y="3108960"/>
            <a:ext cx="960120" cy="548640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8686800" y="1847088"/>
            <a:ext cx="2937967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E2574C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TODAY'S SEPARATE HARDWARE</a:t>
            </a:r>
            <a:endParaRPr lang="en-US" sz="1050" dirty="0"/>
          </a:p>
        </p:txBody>
      </p:sp>
      <p:sp>
        <p:nvSpPr>
          <p:cNvPr id="36" name="Shape 29"/>
          <p:cNvSpPr/>
          <p:nvPr/>
        </p:nvSpPr>
        <p:spPr>
          <a:xfrm>
            <a:off x="8686800" y="2212848"/>
            <a:ext cx="2937967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5875">
            <a:solidFill>
              <a:srgbClr val="E2574C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37" name="Shape 30"/>
          <p:cNvSpPr/>
          <p:nvPr/>
        </p:nvSpPr>
        <p:spPr>
          <a:xfrm>
            <a:off x="8961120" y="2596896"/>
            <a:ext cx="603504" cy="603504"/>
          </a:xfrm>
          <a:prstGeom prst="ellipse">
            <a:avLst/>
          </a:prstGeom>
          <a:solidFill>
            <a:srgbClr val="F4F8FC"/>
          </a:solidFill>
        </p:spPr>
      </p:sp>
      <p:pic>
        <p:nvPicPr>
          <p:cNvPr id="38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7424" y="2743200"/>
            <a:ext cx="310896" cy="310896"/>
          </a:xfrm>
          <a:prstGeom prst="rect">
            <a:avLst/>
          </a:prstGeom>
        </p:spPr>
      </p:pic>
      <p:pic>
        <p:nvPicPr>
          <p:cNvPr id="39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0719" y="2322576"/>
            <a:ext cx="237744" cy="237744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9692640" y="2542032"/>
            <a:ext cx="1749247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Separate CAN tracker</a:t>
            </a:r>
            <a:endParaRPr lang="en-US" sz="1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its own box to install &amp; maintain</a:t>
            </a:r>
            <a:endParaRPr lang="en-US" sz="1400" dirty="0"/>
          </a:p>
        </p:txBody>
      </p:sp>
      <p:sp>
        <p:nvSpPr>
          <p:cNvPr id="41" name="Shape 32"/>
          <p:cNvSpPr/>
          <p:nvPr/>
        </p:nvSpPr>
        <p:spPr>
          <a:xfrm>
            <a:off x="8686800" y="3767328"/>
            <a:ext cx="2937967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5875">
            <a:solidFill>
              <a:srgbClr val="E2574C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42" name="Shape 33"/>
          <p:cNvSpPr/>
          <p:nvPr/>
        </p:nvSpPr>
        <p:spPr>
          <a:xfrm>
            <a:off x="8961120" y="4151376"/>
            <a:ext cx="603504" cy="603504"/>
          </a:xfrm>
          <a:prstGeom prst="ellipse">
            <a:avLst/>
          </a:prstGeom>
          <a:solidFill>
            <a:srgbClr val="F4F8FC"/>
          </a:solidFill>
        </p:spPr>
      </p:sp>
      <p:pic>
        <p:nvPicPr>
          <p:cNvPr id="43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7424" y="4297680"/>
            <a:ext cx="310896" cy="310896"/>
          </a:xfrm>
          <a:prstGeom prst="rect">
            <a:avLst/>
          </a:prstGeom>
        </p:spPr>
      </p:pic>
      <p:pic>
        <p:nvPicPr>
          <p:cNvPr id="44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40719" y="3877056"/>
            <a:ext cx="237744" cy="237744"/>
          </a:xfrm>
          <a:prstGeom prst="rect">
            <a:avLst/>
          </a:prstGeom>
        </p:spPr>
      </p:pic>
      <p:sp>
        <p:nvSpPr>
          <p:cNvPr id="45" name="Text 34"/>
          <p:cNvSpPr/>
          <p:nvPr/>
        </p:nvSpPr>
        <p:spPr>
          <a:xfrm>
            <a:off x="9692640" y="4096512"/>
            <a:ext cx="1749247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2nd SIM + airtime</a:t>
            </a:r>
            <a:endParaRPr lang="en-US" sz="1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provision, top-up, manage, pay monthly</a:t>
            </a:r>
            <a:endParaRPr lang="en-US" sz="1400" dirty="0"/>
          </a:p>
        </p:txBody>
      </p:sp>
      <p:sp>
        <p:nvSpPr>
          <p:cNvPr id="46" name="Text 35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47" name="Text 36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48" name="Text 37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900" dirty="0"/>
          </a:p>
        </p:txBody>
      </p:sp>
      <p:pic>
        <p:nvPicPr>
          <p:cNvPr id="301" name="图片 176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5" t="10453" r="24757" b="12928"/>
          <a:stretch>
            <a:fillRect/>
          </a:stretch>
        </p:blipFill>
        <p:spPr bwMode="auto">
          <a:xfrm>
            <a:off x="4484713" y="2650727"/>
            <a:ext cx="1175936" cy="11167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indefinite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A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04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THE ECONOMICS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Same data. One third of the cost — and nothing extra to install.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66928" y="2057400"/>
            <a:ext cx="4843120" cy="3154680"/>
          </a:xfrm>
          <a:prstGeom prst="rect">
            <a:avLst/>
          </a:prstGeom>
          <a:solidFill>
            <a:srgbClr val="10243D"/>
          </a:solidFill>
          <a:ln w="12700">
            <a:solidFill>
              <a:srgbClr val="23415F"/>
            </a:solidFill>
            <a:prstDash val="solid"/>
          </a:ln>
          <a:effectLst>
            <a:outerShdw blurRad="114300" dist="38100" dir="5400000" algn="bl" rotWithShape="0">
              <a:srgbClr val="0A1A2F">
                <a:alpha val="1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66928" y="2057400"/>
            <a:ext cx="4843120" cy="502920"/>
          </a:xfrm>
          <a:prstGeom prst="rect">
            <a:avLst/>
          </a:prstGeom>
          <a:solidFill>
            <a:srgbClr val="B83A30"/>
          </a:solidFill>
        </p:spPr>
      </p:sp>
      <p:sp>
        <p:nvSpPr>
          <p:cNvPr id="8" name="Text 6"/>
          <p:cNvSpPr/>
          <p:nvPr/>
        </p:nvSpPr>
        <p:spPr>
          <a:xfrm>
            <a:off x="841248" y="2057400"/>
            <a:ext cx="42944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FFFFF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SEPARATE GPS TRACKER WITH CAN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41248" y="2697480"/>
            <a:ext cx="429448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E2574C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$60</a:t>
            </a:r>
            <a:r>
              <a:rPr lang="en-US" sz="1700" dirty="0">
                <a:solidFill>
                  <a:srgbClr val="9DB4CA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  / vehicle</a:t>
            </a:r>
            <a:endParaRPr lang="en-US" sz="60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536" y="3813048"/>
            <a:ext cx="201168" cy="20116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52144" y="3749040"/>
            <a:ext cx="4020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tracker hardware</a:t>
            </a:r>
            <a:endParaRPr lang="en-US" sz="12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536" y="4142232"/>
            <a:ext cx="201168" cy="20116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152144" y="4078224"/>
            <a:ext cx="4020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SIM + airtime</a:t>
            </a:r>
            <a:endParaRPr lang="en-US" sz="125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536" y="4471416"/>
            <a:ext cx="201168" cy="2011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152144" y="4407408"/>
            <a:ext cx="4020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install &amp; wiring labour</a:t>
            </a:r>
            <a:endParaRPr lang="en-US" sz="12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536" y="4800600"/>
            <a:ext cx="201168" cy="20116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152144" y="4736592"/>
            <a:ext cx="4020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platform / data silo</a:t>
            </a:r>
            <a:endParaRPr lang="en-US" sz="1250" dirty="0"/>
          </a:p>
        </p:txBody>
      </p:sp>
      <p:grpSp>
        <p:nvGrpSpPr>
          <p:cNvPr id="38" name="Group 37"/>
          <p:cNvGrpSpPr/>
          <p:nvPr/>
        </p:nvGrpSpPr>
        <p:grpSpPr>
          <a:xfrm>
            <a:off x="5697220" y="3232150"/>
            <a:ext cx="803910" cy="803910"/>
            <a:chOff x="9326" y="5090"/>
            <a:chExt cx="1266" cy="1266"/>
          </a:xfrm>
        </p:grpSpPr>
        <p:sp>
          <p:nvSpPr>
            <p:cNvPr id="18" name="Shape 12"/>
            <p:cNvSpPr/>
            <p:nvPr/>
          </p:nvSpPr>
          <p:spPr>
            <a:xfrm>
              <a:off x="9326" y="5090"/>
              <a:ext cx="1267" cy="1267"/>
            </a:xfrm>
            <a:prstGeom prst="ellipse">
              <a:avLst/>
            </a:prstGeom>
            <a:solidFill>
              <a:srgbClr val="0A1A2F"/>
            </a:solidFill>
            <a:ln w="25400">
              <a:solidFill>
                <a:srgbClr val="00AEEF"/>
              </a:solidFill>
              <a:prstDash val="solid"/>
            </a:ln>
          </p:spPr>
        </p:sp>
        <p:sp>
          <p:nvSpPr>
            <p:cNvPr id="19" name="Text 13"/>
            <p:cNvSpPr/>
            <p:nvPr/>
          </p:nvSpPr>
          <p:spPr>
            <a:xfrm>
              <a:off x="9326" y="5090"/>
              <a:ext cx="1267" cy="126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00AEEF"/>
                  </a:solidFill>
                  <a:latin typeface="Trebuchet MS" panose="020B0703020202090204" pitchFamily="34" charset="0"/>
                  <a:ea typeface="Trebuchet MS" panose="020B0703020202090204" pitchFamily="34" charset="-122"/>
                  <a:cs typeface="Trebuchet MS" panose="020B0703020202090204" pitchFamily="34" charset="-120"/>
                </a:rPr>
                <a:t>VS</a:t>
              </a:r>
              <a:endParaRPr lang="en-US" sz="1800" dirty="0"/>
            </a:p>
          </p:txBody>
        </p:sp>
      </p:grpSp>
      <p:sp>
        <p:nvSpPr>
          <p:cNvPr id="20" name="Shape 14"/>
          <p:cNvSpPr/>
          <p:nvPr/>
        </p:nvSpPr>
        <p:spPr>
          <a:xfrm>
            <a:off x="6781648" y="2057400"/>
            <a:ext cx="4843120" cy="3154680"/>
          </a:xfrm>
          <a:prstGeom prst="rect">
            <a:avLst/>
          </a:prstGeom>
          <a:solidFill>
            <a:srgbClr val="16314F"/>
          </a:solidFill>
          <a:ln w="19050">
            <a:solidFill>
              <a:srgbClr val="27C281"/>
            </a:solidFill>
            <a:prstDash val="solid"/>
          </a:ln>
          <a:effectLst>
            <a:outerShdw blurRad="114300" dist="38100" dir="5400000" algn="bl" rotWithShape="0">
              <a:srgbClr val="0A1A2F">
                <a:alpha val="16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781648" y="2057400"/>
            <a:ext cx="4843120" cy="502920"/>
          </a:xfrm>
          <a:prstGeom prst="rect">
            <a:avLst/>
          </a:prstGeom>
          <a:solidFill>
            <a:srgbClr val="179C63"/>
          </a:solidFill>
        </p:spPr>
      </p:sp>
      <p:sp>
        <p:nvSpPr>
          <p:cNvPr id="22" name="Text 16"/>
          <p:cNvSpPr/>
          <p:nvPr/>
        </p:nvSpPr>
        <p:spPr>
          <a:xfrm>
            <a:off x="7055968" y="2057400"/>
            <a:ext cx="429448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FFFFF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STREAMAX CAN LICENSE ON THE DASHCAM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7055968" y="2697480"/>
            <a:ext cx="4294480" cy="10058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27C281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$20</a:t>
            </a:r>
            <a:r>
              <a:rPr lang="en-US" sz="1700" dirty="0">
                <a:solidFill>
                  <a:srgbClr val="9DB4CA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  / vehicle</a:t>
            </a:r>
            <a:endParaRPr lang="en-US" sz="60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256" y="3813048"/>
            <a:ext cx="201168" cy="20116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66864" y="3749040"/>
            <a:ext cx="4020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A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hardware — uses the AI dashcam</a:t>
            </a:r>
            <a:endParaRPr lang="en-US" sz="1250" dirty="0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256" y="4142232"/>
            <a:ext cx="201168" cy="20116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366864" y="4078224"/>
            <a:ext cx="4020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A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extra SIM — shares the device link</a:t>
            </a:r>
            <a:endParaRPr lang="en-US" sz="1250" dirty="0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256" y="4471416"/>
            <a:ext cx="201168" cy="201168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7366864" y="4407408"/>
            <a:ext cx="4020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A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truck-roll — activated remotely</a:t>
            </a:r>
            <a:endParaRPr lang="en-US" sz="1250" dirty="0"/>
          </a:p>
        </p:txBody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256" y="4800600"/>
            <a:ext cx="201168" cy="201168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7366864" y="4736592"/>
            <a:ext cx="402016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A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 — CAN beside the video</a:t>
            </a:r>
            <a:endParaRPr lang="en-US" sz="1250" dirty="0"/>
          </a:p>
        </p:txBody>
      </p:sp>
      <p:sp>
        <p:nvSpPr>
          <p:cNvPr id="32" name="Shape 22"/>
          <p:cNvSpPr/>
          <p:nvPr/>
        </p:nvSpPr>
        <p:spPr>
          <a:xfrm>
            <a:off x="566928" y="5486400"/>
            <a:ext cx="11057839" cy="841248"/>
          </a:xfrm>
          <a:prstGeom prst="rect">
            <a:avLst/>
          </a:prstGeom>
          <a:solidFill>
            <a:srgbClr val="27C281"/>
          </a:solidFill>
        </p:spPr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" y="5715000"/>
            <a:ext cx="384048" cy="384048"/>
          </a:xfrm>
          <a:prstGeom prst="rect">
            <a:avLst/>
          </a:prstGeom>
        </p:spPr>
      </p:pic>
      <p:sp>
        <p:nvSpPr>
          <p:cNvPr id="34" name="Text 23"/>
          <p:cNvSpPr/>
          <p:nvPr/>
        </p:nvSpPr>
        <p:spPr>
          <a:xfrm>
            <a:off x="1481328" y="5486400"/>
            <a:ext cx="9869119" cy="8412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≈ $40 saved per vehicle</a:t>
            </a:r>
            <a:r>
              <a:rPr lang="en-US" sz="1350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   — and the 2nd SIM, its airtime and admin go with the box.</a:t>
            </a:r>
            <a:endParaRPr lang="en-US" sz="1900" dirty="0"/>
          </a:p>
        </p:txBody>
      </p:sp>
      <p:sp>
        <p:nvSpPr>
          <p:cNvPr id="35" name="Text 24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36" name="Text 25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37" name="Text 26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DB4C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indefinite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indefinite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indefinite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05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WHAT'S IN IT FOR YOU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 high-margin software attach across your entire installed base.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66928" y="1828800"/>
            <a:ext cx="1060704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isn't a new box to stock — it's a license you switch on for dashcams you've already sold. Zero added BOM, zero logistics, recognised the same way as Safe GPT and Device AI.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66928" y="2743200"/>
            <a:ext cx="255872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566928" y="2743200"/>
            <a:ext cx="2558720" cy="82296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9" name="Shape 7"/>
          <p:cNvSpPr/>
          <p:nvPr/>
        </p:nvSpPr>
        <p:spPr>
          <a:xfrm>
            <a:off x="859536" y="3072384"/>
            <a:ext cx="603504" cy="603504"/>
          </a:xfrm>
          <a:prstGeom prst="ellipse">
            <a:avLst/>
          </a:prstGeom>
          <a:solidFill>
            <a:srgbClr val="F4F8FC"/>
          </a:solidFill>
          <a:ln w="12700">
            <a:solidFill>
              <a:srgbClr val="00AEEF"/>
            </a:solidFill>
            <a:prstDash val="solid"/>
          </a:ln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984" y="3227832"/>
            <a:ext cx="292608" cy="29260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41248" y="3822192"/>
            <a:ext cx="20100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Software-margin attach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41248" y="4315968"/>
            <a:ext cx="201008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$20 license on hardware already in the field — incremental revenue with no unit cost.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399968" y="2743200"/>
            <a:ext cx="255872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399968" y="2743200"/>
            <a:ext cx="2558720" cy="82296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15" name="Shape 12"/>
          <p:cNvSpPr/>
          <p:nvPr/>
        </p:nvSpPr>
        <p:spPr>
          <a:xfrm>
            <a:off x="3692576" y="3072384"/>
            <a:ext cx="603504" cy="603504"/>
          </a:xfrm>
          <a:prstGeom prst="ellipse">
            <a:avLst/>
          </a:prstGeom>
          <a:solidFill>
            <a:srgbClr val="F4F8FC"/>
          </a:solidFill>
          <a:ln w="12700">
            <a:solidFill>
              <a:srgbClr val="00AEEF"/>
            </a:solidFill>
            <a:prstDash val="solid"/>
          </a:ln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8024" y="3227832"/>
            <a:ext cx="292608" cy="29260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674288" y="3822192"/>
            <a:ext cx="20100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Sell to the installed base</a:t>
            </a:r>
            <a:endParaRPr lang="en-US" sz="1450" dirty="0"/>
          </a:p>
        </p:txBody>
      </p:sp>
      <p:sp>
        <p:nvSpPr>
          <p:cNvPr id="18" name="Text 14"/>
          <p:cNvSpPr/>
          <p:nvPr/>
        </p:nvSpPr>
        <p:spPr>
          <a:xfrm>
            <a:off x="3674288" y="4315968"/>
            <a:ext cx="201008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AD Plus 2.0 already deployed is a CAN upsell. No re-quote of hardware.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6233008" y="2743200"/>
            <a:ext cx="255872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6233008" y="2743200"/>
            <a:ext cx="2558720" cy="82296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21" name="Shape 17"/>
          <p:cNvSpPr/>
          <p:nvPr/>
        </p:nvSpPr>
        <p:spPr>
          <a:xfrm>
            <a:off x="6525616" y="3072384"/>
            <a:ext cx="603504" cy="603504"/>
          </a:xfrm>
          <a:prstGeom prst="ellipse">
            <a:avLst/>
          </a:prstGeom>
          <a:solidFill>
            <a:srgbClr val="F4F8FC"/>
          </a:solidFill>
          <a:ln w="12700">
            <a:solidFill>
              <a:srgbClr val="00AEEF"/>
            </a:solidFill>
            <a:prstDash val="solid"/>
          </a:ln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064" y="3227832"/>
            <a:ext cx="292608" cy="292608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507328" y="3822192"/>
            <a:ext cx="20100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Nothing new to stock</a:t>
            </a:r>
            <a:endParaRPr lang="en-US" sz="1450" dirty="0"/>
          </a:p>
        </p:txBody>
      </p:sp>
      <p:sp>
        <p:nvSpPr>
          <p:cNvPr id="24" name="Text 19"/>
          <p:cNvSpPr/>
          <p:nvPr/>
        </p:nvSpPr>
        <p:spPr>
          <a:xfrm>
            <a:off x="6507328" y="4315968"/>
            <a:ext cx="201008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trackers, SIMs or power-boxes to warehouse, ship, RMA or support.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9066047" y="2743200"/>
            <a:ext cx="255872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9066047" y="2743200"/>
            <a:ext cx="2558720" cy="82296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27" name="Shape 22"/>
          <p:cNvSpPr/>
          <p:nvPr/>
        </p:nvSpPr>
        <p:spPr>
          <a:xfrm>
            <a:off x="9358655" y="3072384"/>
            <a:ext cx="603504" cy="603504"/>
          </a:xfrm>
          <a:prstGeom prst="ellipse">
            <a:avLst/>
          </a:prstGeom>
          <a:solidFill>
            <a:srgbClr val="F4F8FC"/>
          </a:solidFill>
          <a:ln w="12700">
            <a:solidFill>
              <a:srgbClr val="00AEEF"/>
            </a:solidFill>
            <a:prstDash val="solid"/>
          </a:ln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4103" y="3227832"/>
            <a:ext cx="292608" cy="292608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9340367" y="3822192"/>
            <a:ext cx="201008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Recurring &amp; expandable</a:t>
            </a:r>
            <a:endParaRPr lang="en-US" sz="1450" dirty="0"/>
          </a:p>
        </p:txBody>
      </p:sp>
      <p:sp>
        <p:nvSpPr>
          <p:cNvPr id="30" name="Text 24"/>
          <p:cNvSpPr/>
          <p:nvPr/>
        </p:nvSpPr>
        <p:spPr>
          <a:xfrm>
            <a:off x="9340367" y="4315968"/>
            <a:ext cx="2010080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Per-device activation, unified billing, and coverage that grows every year.</a:t>
            </a:r>
            <a:endParaRPr lang="en-US" sz="1100" dirty="0"/>
          </a:p>
        </p:txBody>
      </p:sp>
      <p:sp>
        <p:nvSpPr>
          <p:cNvPr id="31" name="Shape 25"/>
          <p:cNvSpPr/>
          <p:nvPr/>
        </p:nvSpPr>
        <p:spPr>
          <a:xfrm>
            <a:off x="566928" y="5349240"/>
            <a:ext cx="11057839" cy="749808"/>
          </a:xfrm>
          <a:prstGeom prst="rect">
            <a:avLst/>
          </a:prstGeom>
          <a:solidFill>
            <a:srgbClr val="0A1A2F"/>
          </a:solidFill>
        </p:spPr>
      </p:sp>
      <p:sp>
        <p:nvSpPr>
          <p:cNvPr id="32" name="Shape 26"/>
          <p:cNvSpPr/>
          <p:nvPr/>
        </p:nvSpPr>
        <p:spPr>
          <a:xfrm>
            <a:off x="566928" y="5349240"/>
            <a:ext cx="82296" cy="749808"/>
          </a:xfrm>
          <a:prstGeom prst="rect">
            <a:avLst/>
          </a:prstGeom>
          <a:solidFill>
            <a:srgbClr val="27C281"/>
          </a:solidFill>
        </p:spPr>
      </p:sp>
      <p:sp>
        <p:nvSpPr>
          <p:cNvPr id="33" name="Text 27"/>
          <p:cNvSpPr/>
          <p:nvPr/>
        </p:nvSpPr>
        <p:spPr>
          <a:xfrm>
            <a:off x="886968" y="5349240"/>
            <a:ext cx="10509199" cy="7498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EE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Position it simply:  </a:t>
            </a:r>
            <a:r>
              <a:rPr lang="en-US" sz="1450" i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“You already bought the camera — turn on its CAN for $20 and skip the $60 tracker.”</a:t>
            </a:r>
            <a:endParaRPr lang="en-US" sz="1450" dirty="0"/>
          </a:p>
        </p:txBody>
      </p:sp>
      <p:sp>
        <p:nvSpPr>
          <p:cNvPr id="34" name="Text 28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35" name="Text 29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36" name="Text 30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06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HOW IT WORKS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Decoded on the device — clean named parameters into FT Cloud.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50012" y="2331720"/>
            <a:ext cx="2395728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363828" y="2624328"/>
            <a:ext cx="768096" cy="768096"/>
          </a:xfrm>
          <a:prstGeom prst="ellipse">
            <a:avLst/>
          </a:prstGeom>
          <a:solidFill>
            <a:srgbClr val="F4F8FC"/>
          </a:solidFill>
          <a:ln w="15875">
            <a:solidFill>
              <a:srgbClr val="00AEEF"/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6708" y="2825496"/>
            <a:ext cx="402336" cy="40233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87172" y="3502152"/>
            <a:ext cx="2121408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Vehicle CAN bus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751180" y="3886200"/>
            <a:ext cx="1993392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Raw, OEM-encoded signals on the in-vehicle network.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448660" y="2331720"/>
            <a:ext cx="2395728" cy="2331720"/>
          </a:xfrm>
          <a:prstGeom prst="rect">
            <a:avLst/>
          </a:prstGeom>
          <a:solidFill>
            <a:srgbClr val="0A1A2F"/>
          </a:solidFill>
          <a:ln w="12700">
            <a:solidFill>
              <a:srgbClr val="0A1A2F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262476" y="2624328"/>
            <a:ext cx="768096" cy="768096"/>
          </a:xfrm>
          <a:prstGeom prst="ellipse">
            <a:avLst/>
          </a:prstGeom>
          <a:solidFill>
            <a:srgbClr val="16314F"/>
          </a:solidFill>
          <a:ln w="15875">
            <a:solidFill>
              <a:srgbClr val="00AEEF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356" y="2825496"/>
            <a:ext cx="402336" cy="40233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85820" y="3502152"/>
            <a:ext cx="2121408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EAF3FB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AD Plus 2.0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3649828" y="3886200"/>
            <a:ext cx="1993392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050" dirty="0">
                <a:solidFill>
                  <a:srgbClr val="9DB4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CAN library decodes raw bus into standard parameters — on-device.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6347308" y="2331720"/>
            <a:ext cx="2395728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7161124" y="2624328"/>
            <a:ext cx="768096" cy="768096"/>
          </a:xfrm>
          <a:prstGeom prst="ellipse">
            <a:avLst/>
          </a:prstGeom>
          <a:solidFill>
            <a:srgbClr val="F4F8FC"/>
          </a:solidFill>
          <a:ln w="15875">
            <a:solidFill>
              <a:srgbClr val="00AEEF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004" y="2825496"/>
            <a:ext cx="402336" cy="40233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484468" y="3502152"/>
            <a:ext cx="2121408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FT Cloud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6548476" y="3886200"/>
            <a:ext cx="1993392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parameters uploaded over the existing link; stored vs. vehicle &amp; driver.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9245956" y="2331720"/>
            <a:ext cx="2395728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10059772" y="2624328"/>
            <a:ext cx="768096" cy="768096"/>
          </a:xfrm>
          <a:prstGeom prst="ellipse">
            <a:avLst/>
          </a:prstGeom>
          <a:solidFill>
            <a:srgbClr val="F4F8FC"/>
          </a:solidFill>
          <a:ln w="15875">
            <a:solidFill>
              <a:srgbClr val="00AEEF"/>
            </a:solidFill>
            <a:prstDash val="solid"/>
          </a:ln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2652" y="2825496"/>
            <a:ext cx="402336" cy="402336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383116" y="3502152"/>
            <a:ext cx="2121408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Dashboard / API</a:t>
            </a:r>
            <a:endParaRPr lang="en-US" sz="1450" dirty="0"/>
          </a:p>
        </p:txBody>
      </p:sp>
      <p:sp>
        <p:nvSpPr>
          <p:cNvPr id="25" name="Text 19"/>
          <p:cNvSpPr/>
          <p:nvPr/>
        </p:nvSpPr>
        <p:spPr>
          <a:xfrm>
            <a:off x="9447124" y="3886200"/>
            <a:ext cx="1993392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0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sees CAN beside video — or pulls it via API. No backend mapping.</a:t>
            </a:r>
            <a:endParaRPr lang="en-US" sz="1050" dirty="0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4612" y="3351276"/>
            <a:ext cx="292608" cy="292608"/>
          </a:xfrm>
          <a:prstGeom prst="rect">
            <a:avLst/>
          </a:prstGeom>
        </p:spPr>
      </p:pic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3260" y="3351276"/>
            <a:ext cx="292608" cy="292608"/>
          </a:xfrm>
          <a:prstGeom prst="rect">
            <a:avLst/>
          </a:prstGeom>
        </p:spPr>
      </p:pic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1908" y="3351276"/>
            <a:ext cx="292608" cy="292608"/>
          </a:xfrm>
          <a:prstGeom prst="rect">
            <a:avLst/>
          </a:prstGeom>
        </p:spPr>
      </p:pic>
      <p:sp>
        <p:nvSpPr>
          <p:cNvPr id="29" name="Shape 20"/>
          <p:cNvSpPr/>
          <p:nvPr/>
        </p:nvSpPr>
        <p:spPr>
          <a:xfrm>
            <a:off x="566928" y="5138928"/>
            <a:ext cx="11057839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30" name="Shape 21"/>
          <p:cNvSpPr/>
          <p:nvPr/>
        </p:nvSpPr>
        <p:spPr>
          <a:xfrm>
            <a:off x="566928" y="5138928"/>
            <a:ext cx="82296" cy="96012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536" y="5440680"/>
            <a:ext cx="365760" cy="365760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1344168" y="5138928"/>
            <a:ext cx="10051999" cy="9601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0E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2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decoding happens in the camera, so FT Cloud receives clean, labelled values. No per-vehicle backend mapping, no external translator — and new vehicle coverage arrives as a firmware update.</a:t>
            </a:r>
            <a:endParaRPr lang="en-US" sz="1250" dirty="0"/>
          </a:p>
        </p:txBody>
      </p:sp>
      <p:sp>
        <p:nvSpPr>
          <p:cNvPr id="33" name="Text 23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34" name="Text 24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07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WHAT YOU CAN SELL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24+ standardised parameters across five domains.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3503066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66928" y="2148840"/>
            <a:ext cx="82296" cy="187452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2404872"/>
            <a:ext cx="384048" cy="38404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344168" y="2386584"/>
            <a:ext cx="2588666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Vehicle identity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841248" y="2990088"/>
            <a:ext cx="508406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41248" y="2990088"/>
            <a:ext cx="508406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VIN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1459382" y="2990088"/>
            <a:ext cx="1561795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459382" y="2990088"/>
            <a:ext cx="1561795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Make / Model / Year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841248" y="3374136"/>
            <a:ext cx="837590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41248" y="3374136"/>
            <a:ext cx="837590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Odometer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1788566" y="3374136"/>
            <a:ext cx="1298448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788566" y="3374136"/>
            <a:ext cx="1298448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Ignition status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344314" y="2148840"/>
            <a:ext cx="3503066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4344314" y="2148840"/>
            <a:ext cx="82296" cy="187452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634" y="2404872"/>
            <a:ext cx="384048" cy="38404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121554" y="2386584"/>
            <a:ext cx="2588666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Powertrain &amp; fuel</a:t>
            </a:r>
            <a:endParaRPr lang="en-US" sz="1500" dirty="0"/>
          </a:p>
        </p:txBody>
      </p:sp>
      <p:sp>
        <p:nvSpPr>
          <p:cNvPr id="22" name="Shape 18"/>
          <p:cNvSpPr/>
          <p:nvPr/>
        </p:nvSpPr>
        <p:spPr>
          <a:xfrm>
            <a:off x="4618634" y="2990088"/>
            <a:ext cx="969264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4618634" y="2990088"/>
            <a:ext cx="969264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Fuel level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5697626" y="2990088"/>
            <a:ext cx="1364285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5697626" y="2990088"/>
            <a:ext cx="1364285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Fuel consumption</a:t>
            </a:r>
            <a:endParaRPr lang="en-US" sz="950" dirty="0"/>
          </a:p>
        </p:txBody>
      </p:sp>
      <p:sp>
        <p:nvSpPr>
          <p:cNvPr id="26" name="Shape 22"/>
          <p:cNvSpPr/>
          <p:nvPr/>
        </p:nvSpPr>
        <p:spPr>
          <a:xfrm>
            <a:off x="4618634" y="3374136"/>
            <a:ext cx="508406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4618634" y="3374136"/>
            <a:ext cx="508406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RPM</a:t>
            </a:r>
            <a:endParaRPr lang="en-US" sz="950" dirty="0"/>
          </a:p>
        </p:txBody>
      </p:sp>
      <p:sp>
        <p:nvSpPr>
          <p:cNvPr id="28" name="Shape 24"/>
          <p:cNvSpPr/>
          <p:nvPr/>
        </p:nvSpPr>
        <p:spPr>
          <a:xfrm>
            <a:off x="5236769" y="3374136"/>
            <a:ext cx="1035101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5236769" y="3374136"/>
            <a:ext cx="1035101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Engine temp</a:t>
            </a:r>
            <a:endParaRPr lang="en-US" sz="950" dirty="0"/>
          </a:p>
        </p:txBody>
      </p:sp>
      <p:sp>
        <p:nvSpPr>
          <p:cNvPr id="30" name="Shape 26"/>
          <p:cNvSpPr/>
          <p:nvPr/>
        </p:nvSpPr>
        <p:spPr>
          <a:xfrm>
            <a:off x="4618634" y="3758184"/>
            <a:ext cx="1298448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4618634" y="3758184"/>
            <a:ext cx="1298448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Pedal positions</a:t>
            </a:r>
            <a:endParaRPr lang="en-US" sz="950" dirty="0"/>
          </a:p>
        </p:txBody>
      </p:sp>
      <p:sp>
        <p:nvSpPr>
          <p:cNvPr id="32" name="Shape 28"/>
          <p:cNvSpPr/>
          <p:nvPr/>
        </p:nvSpPr>
        <p:spPr>
          <a:xfrm>
            <a:off x="8121701" y="2148840"/>
            <a:ext cx="3503066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33" name="Shape 29"/>
          <p:cNvSpPr/>
          <p:nvPr/>
        </p:nvSpPr>
        <p:spPr>
          <a:xfrm>
            <a:off x="8121701" y="2148840"/>
            <a:ext cx="82296" cy="187452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3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6021" y="2404872"/>
            <a:ext cx="384048" cy="384048"/>
          </a:xfrm>
          <a:prstGeom prst="rect">
            <a:avLst/>
          </a:prstGeom>
        </p:spPr>
      </p:pic>
      <p:sp>
        <p:nvSpPr>
          <p:cNvPr id="35" name="Text 30"/>
          <p:cNvSpPr/>
          <p:nvPr/>
        </p:nvSpPr>
        <p:spPr>
          <a:xfrm>
            <a:off x="8898941" y="2386584"/>
            <a:ext cx="2588666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Environment &amp; state</a:t>
            </a:r>
            <a:endParaRPr lang="en-US" sz="1500" dirty="0"/>
          </a:p>
        </p:txBody>
      </p:sp>
      <p:sp>
        <p:nvSpPr>
          <p:cNvPr id="36" name="Shape 31"/>
          <p:cNvSpPr/>
          <p:nvPr/>
        </p:nvSpPr>
        <p:spPr>
          <a:xfrm>
            <a:off x="8396021" y="2990088"/>
            <a:ext cx="640080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8396021" y="2990088"/>
            <a:ext cx="640080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Doors</a:t>
            </a:r>
            <a:endParaRPr lang="en-US" sz="950" dirty="0"/>
          </a:p>
        </p:txBody>
      </p:sp>
      <p:sp>
        <p:nvSpPr>
          <p:cNvPr id="38" name="Shape 33"/>
          <p:cNvSpPr/>
          <p:nvPr/>
        </p:nvSpPr>
        <p:spPr>
          <a:xfrm>
            <a:off x="9145829" y="2990088"/>
            <a:ext cx="640080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39" name="Text 34"/>
          <p:cNvSpPr/>
          <p:nvPr/>
        </p:nvSpPr>
        <p:spPr>
          <a:xfrm>
            <a:off x="9145829" y="2990088"/>
            <a:ext cx="640080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Lamps</a:t>
            </a:r>
            <a:endParaRPr lang="en-US" sz="950" dirty="0"/>
          </a:p>
        </p:txBody>
      </p:sp>
      <p:sp>
        <p:nvSpPr>
          <p:cNvPr id="40" name="Shape 35"/>
          <p:cNvSpPr/>
          <p:nvPr/>
        </p:nvSpPr>
        <p:spPr>
          <a:xfrm>
            <a:off x="8396021" y="3374136"/>
            <a:ext cx="1693469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41" name="Text 36"/>
          <p:cNvSpPr/>
          <p:nvPr/>
        </p:nvSpPr>
        <p:spPr>
          <a:xfrm>
            <a:off x="8396021" y="3374136"/>
            <a:ext cx="1693469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GPS lat / long / time</a:t>
            </a:r>
            <a:endParaRPr lang="en-US" sz="950" dirty="0"/>
          </a:p>
        </p:txBody>
      </p:sp>
      <p:sp>
        <p:nvSpPr>
          <p:cNvPr id="42" name="Shape 37"/>
          <p:cNvSpPr/>
          <p:nvPr/>
        </p:nvSpPr>
        <p:spPr>
          <a:xfrm>
            <a:off x="566928" y="4224528"/>
            <a:ext cx="539176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43" name="Shape 38"/>
          <p:cNvSpPr/>
          <p:nvPr/>
        </p:nvSpPr>
        <p:spPr>
          <a:xfrm>
            <a:off x="566928" y="4224528"/>
            <a:ext cx="82296" cy="187452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44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" y="4480560"/>
            <a:ext cx="384048" cy="384048"/>
          </a:xfrm>
          <a:prstGeom prst="rect">
            <a:avLst/>
          </a:prstGeom>
        </p:spPr>
      </p:pic>
      <p:sp>
        <p:nvSpPr>
          <p:cNvPr id="45" name="Text 39"/>
          <p:cNvSpPr/>
          <p:nvPr/>
        </p:nvSpPr>
        <p:spPr>
          <a:xfrm>
            <a:off x="1344168" y="4462272"/>
            <a:ext cx="447736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Safety systems</a:t>
            </a:r>
            <a:endParaRPr lang="en-US" sz="1500" dirty="0"/>
          </a:p>
        </p:txBody>
      </p:sp>
      <p:sp>
        <p:nvSpPr>
          <p:cNvPr id="46" name="Shape 40"/>
          <p:cNvSpPr/>
          <p:nvPr/>
        </p:nvSpPr>
        <p:spPr>
          <a:xfrm>
            <a:off x="841248" y="5065776"/>
            <a:ext cx="837590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47" name="Text 41"/>
          <p:cNvSpPr/>
          <p:nvPr/>
        </p:nvSpPr>
        <p:spPr>
          <a:xfrm>
            <a:off x="841248" y="5065776"/>
            <a:ext cx="837590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Seatbelt</a:t>
            </a:r>
            <a:endParaRPr lang="en-US" sz="950" dirty="0"/>
          </a:p>
        </p:txBody>
      </p:sp>
      <p:sp>
        <p:nvSpPr>
          <p:cNvPr id="48" name="Shape 42"/>
          <p:cNvSpPr/>
          <p:nvPr/>
        </p:nvSpPr>
        <p:spPr>
          <a:xfrm>
            <a:off x="1788566" y="5065776"/>
            <a:ext cx="1166774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49" name="Text 43"/>
          <p:cNvSpPr/>
          <p:nvPr/>
        </p:nvSpPr>
        <p:spPr>
          <a:xfrm>
            <a:off x="1788566" y="5065776"/>
            <a:ext cx="1166774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DTC detection</a:t>
            </a:r>
            <a:endParaRPr lang="en-US" sz="950" dirty="0"/>
          </a:p>
        </p:txBody>
      </p:sp>
      <p:sp>
        <p:nvSpPr>
          <p:cNvPr id="50" name="Shape 44"/>
          <p:cNvSpPr/>
          <p:nvPr/>
        </p:nvSpPr>
        <p:spPr>
          <a:xfrm>
            <a:off x="3065069" y="5065776"/>
            <a:ext cx="640080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51" name="Text 45"/>
          <p:cNvSpPr/>
          <p:nvPr/>
        </p:nvSpPr>
        <p:spPr>
          <a:xfrm>
            <a:off x="3065069" y="5065776"/>
            <a:ext cx="640080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Speed</a:t>
            </a:r>
            <a:endParaRPr lang="en-US" sz="950" dirty="0"/>
          </a:p>
        </p:txBody>
      </p:sp>
      <p:sp>
        <p:nvSpPr>
          <p:cNvPr id="52" name="Shape 46"/>
          <p:cNvSpPr/>
          <p:nvPr/>
        </p:nvSpPr>
        <p:spPr>
          <a:xfrm>
            <a:off x="3814877" y="5065776"/>
            <a:ext cx="969264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53" name="Text 47"/>
          <p:cNvSpPr/>
          <p:nvPr/>
        </p:nvSpPr>
        <p:spPr>
          <a:xfrm>
            <a:off x="3814877" y="5065776"/>
            <a:ext cx="969264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Park brake</a:t>
            </a:r>
            <a:endParaRPr lang="en-US" sz="950" dirty="0"/>
          </a:p>
        </p:txBody>
      </p:sp>
      <p:sp>
        <p:nvSpPr>
          <p:cNvPr id="54" name="Shape 48"/>
          <p:cNvSpPr/>
          <p:nvPr/>
        </p:nvSpPr>
        <p:spPr>
          <a:xfrm>
            <a:off x="6233008" y="4224528"/>
            <a:ext cx="539176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55" name="Shape 49"/>
          <p:cNvSpPr/>
          <p:nvPr/>
        </p:nvSpPr>
        <p:spPr>
          <a:xfrm>
            <a:off x="6233008" y="4224528"/>
            <a:ext cx="82296" cy="1874520"/>
          </a:xfrm>
          <a:prstGeom prst="rect">
            <a:avLst/>
          </a:prstGeom>
          <a:solidFill>
            <a:srgbClr val="00AEEF"/>
          </a:solidFill>
        </p:spPr>
      </p:sp>
      <p:pic>
        <p:nvPicPr>
          <p:cNvPr id="5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328" y="4480560"/>
            <a:ext cx="384048" cy="384048"/>
          </a:xfrm>
          <a:prstGeom prst="rect">
            <a:avLst/>
          </a:prstGeom>
        </p:spPr>
      </p:pic>
      <p:sp>
        <p:nvSpPr>
          <p:cNvPr id="57" name="Text 50"/>
          <p:cNvSpPr/>
          <p:nvPr/>
        </p:nvSpPr>
        <p:spPr>
          <a:xfrm>
            <a:off x="7010248" y="4462272"/>
            <a:ext cx="4477360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Driver behaviour</a:t>
            </a:r>
            <a:endParaRPr lang="en-US" sz="1500" dirty="0"/>
          </a:p>
        </p:txBody>
      </p:sp>
      <p:sp>
        <p:nvSpPr>
          <p:cNvPr id="58" name="Shape 51"/>
          <p:cNvSpPr/>
          <p:nvPr/>
        </p:nvSpPr>
        <p:spPr>
          <a:xfrm>
            <a:off x="6507328" y="5065776"/>
            <a:ext cx="1627632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59" name="Text 52"/>
          <p:cNvSpPr/>
          <p:nvPr/>
        </p:nvSpPr>
        <p:spPr>
          <a:xfrm>
            <a:off x="6507328" y="5065776"/>
            <a:ext cx="1627632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Steering wheel angle</a:t>
            </a:r>
            <a:endParaRPr lang="en-US" sz="950" dirty="0"/>
          </a:p>
        </p:txBody>
      </p:sp>
      <p:sp>
        <p:nvSpPr>
          <p:cNvPr id="60" name="Shape 53"/>
          <p:cNvSpPr/>
          <p:nvPr/>
        </p:nvSpPr>
        <p:spPr>
          <a:xfrm>
            <a:off x="8244688" y="5065776"/>
            <a:ext cx="1561795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61" name="Text 54"/>
          <p:cNvSpPr/>
          <p:nvPr/>
        </p:nvSpPr>
        <p:spPr>
          <a:xfrm>
            <a:off x="8244688" y="5065776"/>
            <a:ext cx="1561795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Harsh accel / brake</a:t>
            </a:r>
            <a:endParaRPr lang="en-US" sz="950" dirty="0"/>
          </a:p>
        </p:txBody>
      </p:sp>
      <p:sp>
        <p:nvSpPr>
          <p:cNvPr id="62" name="Shape 55"/>
          <p:cNvSpPr/>
          <p:nvPr/>
        </p:nvSpPr>
        <p:spPr>
          <a:xfrm>
            <a:off x="9916211" y="5065776"/>
            <a:ext cx="1430122" cy="301752"/>
          </a:xfrm>
          <a:prstGeom prst="roundRect">
            <a:avLst>
              <a:gd name="adj" fmla="val 15152"/>
            </a:avLst>
          </a:prstGeom>
          <a:solidFill>
            <a:srgbClr val="F4F8FC"/>
          </a:solidFill>
          <a:ln w="12700">
            <a:solidFill>
              <a:srgbClr val="E2EAF3"/>
            </a:solidFill>
            <a:prstDash val="solid"/>
          </a:ln>
        </p:spPr>
      </p:sp>
      <p:sp>
        <p:nvSpPr>
          <p:cNvPr id="63" name="Text 56"/>
          <p:cNvSpPr/>
          <p:nvPr/>
        </p:nvSpPr>
        <p:spPr>
          <a:xfrm>
            <a:off x="9916211" y="5065776"/>
            <a:ext cx="1430122" cy="3017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Over-rev / idling</a:t>
            </a:r>
            <a:endParaRPr lang="en-US" sz="950" dirty="0"/>
          </a:p>
        </p:txBody>
      </p:sp>
      <p:sp>
        <p:nvSpPr>
          <p:cNvPr id="64" name="Text 57"/>
          <p:cNvSpPr/>
          <p:nvPr/>
        </p:nvSpPr>
        <p:spPr>
          <a:xfrm>
            <a:off x="566928" y="6144768"/>
            <a:ext cx="11057839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Exact availability varies by make / model / year — covered by per-vehicle support lookup before you quote.</a:t>
            </a:r>
            <a:endParaRPr lang="en-US" sz="1050" dirty="0"/>
          </a:p>
        </p:txBody>
      </p:sp>
      <p:sp>
        <p:nvSpPr>
          <p:cNvPr id="65" name="Text 58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66" name="Text 59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67" name="Text 60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solidFill>
            <a:srgbClr val="00AEEF"/>
          </a:solidFill>
        </p:spPr>
      </p:sp>
      <p:sp>
        <p:nvSpPr>
          <p:cNvPr id="3" name="Text 1"/>
          <p:cNvSpPr/>
          <p:nvPr/>
        </p:nvSpPr>
        <p:spPr>
          <a:xfrm>
            <a:off x="566928" y="475488"/>
            <a:ext cx="420624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1A2F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08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133856" y="475488"/>
            <a:ext cx="8229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USE CASES THAT CLOSE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024128"/>
            <a:ext cx="11064240" cy="8229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300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Four high-value telematics use cases — out of the same license.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66928" y="2194560"/>
            <a:ext cx="536890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77824" y="2468880"/>
            <a:ext cx="676656" cy="676656"/>
          </a:xfrm>
          <a:prstGeom prst="ellipse">
            <a:avLst/>
          </a:prstGeom>
          <a:solidFill>
            <a:srgbClr val="0A1A2F"/>
          </a:solidFill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416" y="2633472"/>
            <a:ext cx="347472" cy="3474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19072" y="2450592"/>
            <a:ext cx="39973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Fuel tank monitoring &amp; theft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96112" y="3145536"/>
            <a:ext cx="471053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fuel-level tracking flags abnormal drops in real time — chargeback evidence for siphoning.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896112" y="3749040"/>
            <a:ext cx="4710532" cy="274320"/>
          </a:xfrm>
          <a:prstGeom prst="rect">
            <a:avLst/>
          </a:prstGeom>
          <a:solidFill>
            <a:srgbClr val="F4F8FC"/>
          </a:solidFill>
        </p:spPr>
      </p:sp>
      <p:sp>
        <p:nvSpPr>
          <p:cNvPr id="12" name="Text 9"/>
          <p:cNvSpPr/>
          <p:nvPr/>
        </p:nvSpPr>
        <p:spPr>
          <a:xfrm>
            <a:off x="987552" y="3749040"/>
            <a:ext cx="45459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Fuel level · Ignition · GPS · Timestamp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255868" y="2194560"/>
            <a:ext cx="536890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566764" y="2468880"/>
            <a:ext cx="676656" cy="676656"/>
          </a:xfrm>
          <a:prstGeom prst="ellipse">
            <a:avLst/>
          </a:prstGeom>
          <a:solidFill>
            <a:srgbClr val="0A1A2F"/>
          </a:solidFill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356" y="2633472"/>
            <a:ext cx="347472" cy="34747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408012" y="2450592"/>
            <a:ext cx="39973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Fuel-efficient driving</a:t>
            </a:r>
            <a:endParaRPr lang="en-US" sz="1550" dirty="0"/>
          </a:p>
        </p:txBody>
      </p:sp>
      <p:sp>
        <p:nvSpPr>
          <p:cNvPr id="17" name="Text 13"/>
          <p:cNvSpPr/>
          <p:nvPr/>
        </p:nvSpPr>
        <p:spPr>
          <a:xfrm>
            <a:off x="6585052" y="3145536"/>
            <a:ext cx="471053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 RPM, throttle, load and speed to score and coach drivers on idling and over-revving.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6585052" y="3749040"/>
            <a:ext cx="4710532" cy="274320"/>
          </a:xfrm>
          <a:prstGeom prst="rect">
            <a:avLst/>
          </a:prstGeom>
          <a:solidFill>
            <a:srgbClr val="F4F8FC"/>
          </a:solidFill>
        </p:spPr>
      </p:sp>
      <p:sp>
        <p:nvSpPr>
          <p:cNvPr id="19" name="Text 15"/>
          <p:cNvSpPr/>
          <p:nvPr/>
        </p:nvSpPr>
        <p:spPr>
          <a:xfrm>
            <a:off x="6676492" y="3749040"/>
            <a:ext cx="45459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RPM · Speed · Fuel consumption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566928" y="4352544"/>
            <a:ext cx="536890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77824" y="4626864"/>
            <a:ext cx="676656" cy="676656"/>
          </a:xfrm>
          <a:prstGeom prst="ellipse">
            <a:avLst/>
          </a:prstGeom>
          <a:solidFill>
            <a:srgbClr val="0A1A2F"/>
          </a:solidFill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4791456"/>
            <a:ext cx="347472" cy="347472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719072" y="4608576"/>
            <a:ext cx="39973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Driver behaviour &amp; risk</a:t>
            </a:r>
            <a:endParaRPr lang="en-US" sz="1550" dirty="0"/>
          </a:p>
        </p:txBody>
      </p:sp>
      <p:sp>
        <p:nvSpPr>
          <p:cNvPr id="24" name="Text 19"/>
          <p:cNvSpPr/>
          <p:nvPr/>
        </p:nvSpPr>
        <p:spPr>
          <a:xfrm>
            <a:off x="896112" y="5303520"/>
            <a:ext cx="471053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Steering, pedal inputs and seatbelt status build a risk profile that complements ADAS events.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896112" y="5907024"/>
            <a:ext cx="4710532" cy="274320"/>
          </a:xfrm>
          <a:prstGeom prst="rect">
            <a:avLst/>
          </a:prstGeom>
          <a:solidFill>
            <a:srgbClr val="F4F8FC"/>
          </a:solidFill>
        </p:spPr>
      </p:sp>
      <p:sp>
        <p:nvSpPr>
          <p:cNvPr id="26" name="Text 21"/>
          <p:cNvSpPr/>
          <p:nvPr/>
        </p:nvSpPr>
        <p:spPr>
          <a:xfrm>
            <a:off x="987552" y="5907024"/>
            <a:ext cx="45459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Steering · Seatbelt · Pedals</a:t>
            </a:r>
            <a:endParaRPr lang="en-US" sz="950" dirty="0"/>
          </a:p>
        </p:txBody>
      </p:sp>
      <p:sp>
        <p:nvSpPr>
          <p:cNvPr id="27" name="Shape 22"/>
          <p:cNvSpPr/>
          <p:nvPr/>
        </p:nvSpPr>
        <p:spPr>
          <a:xfrm>
            <a:off x="6255868" y="4352544"/>
            <a:ext cx="536890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AF3"/>
            </a:solidFill>
            <a:prstDash val="solid"/>
          </a:ln>
          <a:effectLst>
            <a:outerShdw blurRad="88900" dist="25400" dir="5400000" algn="bl" rotWithShape="0">
              <a:srgbClr val="0A1A2F">
                <a:alpha val="10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6566764" y="4626864"/>
            <a:ext cx="676656" cy="676656"/>
          </a:xfrm>
          <a:prstGeom prst="ellipse">
            <a:avLst/>
          </a:prstGeom>
          <a:solidFill>
            <a:srgbClr val="0A1A2F"/>
          </a:solidFill>
        </p:spPr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356" y="4791456"/>
            <a:ext cx="347472" cy="347472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7408012" y="4608576"/>
            <a:ext cx="3997300" cy="6035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0E2233"/>
                </a:solidFill>
                <a:latin typeface="Trebuchet MS" panose="020B0703020202090204" pitchFamily="34" charset="0"/>
                <a:ea typeface="Trebuchet MS" panose="020B0703020202090204" pitchFamily="34" charset="-122"/>
                <a:cs typeface="Trebuchet MS" panose="020B0703020202090204" pitchFamily="34" charset="-120"/>
              </a:rPr>
              <a:t>Predictive maintenance</a:t>
            </a:r>
            <a:endParaRPr lang="en-US" sz="1550" dirty="0"/>
          </a:p>
        </p:txBody>
      </p:sp>
      <p:sp>
        <p:nvSpPr>
          <p:cNvPr id="31" name="Text 25"/>
          <p:cNvSpPr/>
          <p:nvPr/>
        </p:nvSpPr>
        <p:spPr>
          <a:xfrm>
            <a:off x="6585052" y="5303520"/>
            <a:ext cx="471053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DTC codes plus engine and battery telemetry surface issues before failure — service by condition.</a:t>
            </a:r>
            <a:endParaRPr lang="en-US" sz="1100" dirty="0"/>
          </a:p>
        </p:txBody>
      </p:sp>
      <p:sp>
        <p:nvSpPr>
          <p:cNvPr id="32" name="Shape 26"/>
          <p:cNvSpPr/>
          <p:nvPr/>
        </p:nvSpPr>
        <p:spPr>
          <a:xfrm>
            <a:off x="6585052" y="5907024"/>
            <a:ext cx="4710532" cy="274320"/>
          </a:xfrm>
          <a:prstGeom prst="rect">
            <a:avLst/>
          </a:prstGeom>
          <a:solidFill>
            <a:srgbClr val="F4F8FC"/>
          </a:solidFill>
        </p:spPr>
      </p:sp>
      <p:sp>
        <p:nvSpPr>
          <p:cNvPr id="33" name="Text 27"/>
          <p:cNvSpPr/>
          <p:nvPr/>
        </p:nvSpPr>
        <p:spPr>
          <a:xfrm>
            <a:off x="6676492" y="5907024"/>
            <a:ext cx="45459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079B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DTC · MIL · Engine temp · Battery</a:t>
            </a:r>
            <a:endParaRPr lang="en-US" sz="950" dirty="0"/>
          </a:p>
        </p:txBody>
      </p:sp>
      <p:sp>
        <p:nvSpPr>
          <p:cNvPr id="34" name="Text 28"/>
          <p:cNvSpPr/>
          <p:nvPr/>
        </p:nvSpPr>
        <p:spPr>
          <a:xfrm>
            <a:off x="566928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kern="0" spc="10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STREAMAX  ·  Inherent CAN Capability</a:t>
            </a:r>
            <a:endParaRPr lang="en-US" sz="850" dirty="0"/>
          </a:p>
        </p:txBody>
      </p:sp>
      <p:sp>
        <p:nvSpPr>
          <p:cNvPr id="35" name="Text 29"/>
          <p:cNvSpPr/>
          <p:nvPr/>
        </p:nvSpPr>
        <p:spPr>
          <a:xfrm>
            <a:off x="7692847" y="6473952"/>
            <a:ext cx="39319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C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Enablement  ·  2026</a:t>
            </a:r>
            <a:endParaRPr lang="en-US" sz="850" dirty="0"/>
          </a:p>
        </p:txBody>
      </p:sp>
      <p:sp>
        <p:nvSpPr>
          <p:cNvPr id="36" name="Text 30"/>
          <p:cNvSpPr/>
          <p:nvPr/>
        </p:nvSpPr>
        <p:spPr>
          <a:xfrm>
            <a:off x="11167567" y="292608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9523</Words>
  <Application>WPS Presentation</Application>
  <PresentationFormat>On-screen Show (16:9)</PresentationFormat>
  <Paragraphs>545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4" baseType="lpstr">
      <vt:lpstr>Arial</vt:lpstr>
      <vt:lpstr>SimSun</vt:lpstr>
      <vt:lpstr>Wingdings</vt:lpstr>
      <vt:lpstr>Trebuchet MS</vt:lpstr>
      <vt:lpstr>Trebuchet MS</vt:lpstr>
      <vt:lpstr>Trebuchet MS</vt:lpstr>
      <vt:lpstr>Consolas</vt:lpstr>
      <vt:lpstr>苹方-简</vt:lpstr>
      <vt:lpstr>Consolas</vt:lpstr>
      <vt:lpstr>Consolas</vt:lpstr>
      <vt:lpstr>Calibri</vt:lpstr>
      <vt:lpstr>Calibri</vt:lpstr>
      <vt:lpstr>Calibri</vt:lpstr>
      <vt:lpstr>Helvetica Neue</vt:lpstr>
      <vt:lpstr>Microsoft YaHei</vt:lpstr>
      <vt:lpstr>汉仪旗黑</vt:lpstr>
      <vt:lpstr>Arial Unicode MS</vt:lpstr>
      <vt:lpstr>汉仪书宋二KW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Streamax Inherent CAN — Partner Enablement</dc:title>
  <dc:creator>Streamax</dc:creator>
  <dc:subject>PptxGenJS Presentation</dc:subject>
  <cp:lastModifiedBy>易嘉辰Jack</cp:lastModifiedBy>
  <cp:revision>5</cp:revision>
  <dcterms:created xsi:type="dcterms:W3CDTF">2026-06-18T05:16:08Z</dcterms:created>
  <dcterms:modified xsi:type="dcterms:W3CDTF">2026-06-18T05:16:08Z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435C1C5E4563D1DEED7D336A2E54512D_42</vt:lpwstr>
  </property>
  <property fmtid="{D5CDD505-2E9C-101B-9397-08002B2CF9AE}" pid="3" name="KSOProductBuildVer">
    <vt:lpwstr>1033-12.1.26016.26016</vt:lpwstr>
  </property>
</Properties>
</file>