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4"/>
  </p:notesMasterIdLst>
  <p:sldIdLst>
    <p:sldId id="256" r:id="rId3"/>
    <p:sldId id="257" r:id="rId5"/>
    <p:sldId id="258" r:id="rId6"/>
    <p:sldId id="259" r:id="rId7"/>
    <p:sldId id="260" r:id="rId8"/>
    <p:sldId id="261" r:id="rId9"/>
    <p:sldId id="262" r:id="rId10"/>
    <p:sldId id="263" r:id="rId11"/>
    <p:sldId id="264" r:id="rId12"/>
    <p:sldId id="265" r:id="rId13"/>
    <p:sldId id="266" r:id="rId14"/>
    <p:sldId id="267" r:id="rId15"/>
    <p:sldId id="268" r:id="rId16"/>
  </p:sldIdLst>
  <p:sldSz cx="12191365" cy="6858000"/>
  <p:notesSz cx="6858000" cy="1219136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slide" Target="slides/slide2.xml"/><Relationship Id="rId4" Type="http://schemas.openxmlformats.org/officeDocument/2006/relationships/notesMaster" Target="notesMasters/notesMaster1.xml"/><Relationship Id="rId3" Type="http://schemas.openxmlformats.org/officeDocument/2006/relationships/slide" Target="slides/slide1.xml"/><Relationship Id="rId2" Type="http://schemas.openxmlformats.org/officeDocument/2006/relationships/theme" Target="theme/theme1.xml"/><Relationship Id="rId19" Type="http://schemas.openxmlformats.org/officeDocument/2006/relationships/tableStyles" Target="tableStyles.xml"/><Relationship Id="rId18" Type="http://schemas.openxmlformats.org/officeDocument/2006/relationships/viewProps" Target="viewProps.xml"/><Relationship Id="rId17" Type="http://schemas.openxmlformats.org/officeDocument/2006/relationships/presProps" Target="presProps.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9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9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9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9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xml"/><Relationship Id="rId1" Type="http://schemas.openxmlformats.org/officeDocument/2006/relationships/image" Target="../media/image5.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xml"/><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xml"/><Relationship Id="rId1" Type="http://schemas.openxmlformats.org/officeDocument/2006/relationships/image" Target="../media/image7.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xml"/><Relationship Id="rId1"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xml"/><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hero_chip.jpeg"/>
          <p:cNvPicPr>
            <a:picLocks noChangeAspect="1"/>
          </p:cNvPicPr>
          <p:nvPr/>
        </p:nvPicPr>
        <p:blipFill>
          <a:blip r:embed="rId1"/>
          <a:srcRect/>
          <a:stretch>
            <a:fillRect/>
          </a:stretch>
        </p:blipFill>
        <p:spPr>
          <a:xfrm>
            <a:off x="0" y="0"/>
            <a:ext cx="4572000" cy="6858000"/>
          </a:xfrm>
          <a:prstGeom prst="rect">
            <a:avLst/>
          </a:prstGeom>
        </p:spPr>
      </p:pic>
      <p:sp>
        <p:nvSpPr>
          <p:cNvPr id="3" name="Shape 0"/>
          <p:cNvSpPr/>
          <p:nvPr/>
        </p:nvSpPr>
        <p:spPr>
          <a:xfrm>
            <a:off x="4572000" y="0"/>
            <a:ext cx="7619695" cy="6858000"/>
          </a:xfrm>
          <a:prstGeom prst="rect">
            <a:avLst/>
          </a:prstGeom>
          <a:solidFill>
            <a:srgbClr val="212B3A"/>
          </a:solidFill>
        </p:spPr>
      </p:sp>
      <p:sp>
        <p:nvSpPr>
          <p:cNvPr id="4" name="Text 1"/>
          <p:cNvSpPr/>
          <p:nvPr/>
        </p:nvSpPr>
        <p:spPr>
          <a:xfrm>
            <a:off x="5212080" y="1554480"/>
            <a:ext cx="6583680" cy="822960"/>
          </a:xfrm>
          <a:prstGeom prst="rect">
            <a:avLst/>
          </a:prstGeom>
          <a:noFill/>
        </p:spPr>
        <p:txBody>
          <a:bodyPr wrap="square" rtlCol="0" anchor="ctr"/>
          <a:lstStyle/>
          <a:p>
            <a:pPr marL="0" indent="0" algn="l">
              <a:buNone/>
            </a:pPr>
            <a:r>
              <a:rPr lang="en-US" sz="3800" dirty="0">
                <a:solidFill>
                  <a:srgbClr val="75B9FF"/>
                </a:solidFill>
                <a:latin typeface="Georgia" panose="02040502050405090303" pitchFamily="34" charset="0"/>
                <a:ea typeface="Georgia" panose="02040502050405090303" pitchFamily="34" charset="-122"/>
                <a:cs typeface="Georgia" panose="02040502050405090303" pitchFamily="34" charset="-120"/>
              </a:rPr>
              <a:t>Streamax eSIM Solutions</a:t>
            </a:r>
            <a:endParaRPr lang="en-US" sz="3800" dirty="0"/>
          </a:p>
        </p:txBody>
      </p:sp>
      <p:sp>
        <p:nvSpPr>
          <p:cNvPr id="5" name="Text 2"/>
          <p:cNvSpPr/>
          <p:nvPr/>
        </p:nvSpPr>
        <p:spPr>
          <a:xfrm>
            <a:off x="5212080" y="2395728"/>
            <a:ext cx="6400800" cy="320040"/>
          </a:xfrm>
          <a:prstGeom prst="rect">
            <a:avLst/>
          </a:prstGeom>
          <a:noFill/>
        </p:spPr>
        <p:txBody>
          <a:bodyPr wrap="square" rtlCol="0" anchor="ctr"/>
          <a:lstStyle/>
          <a:p>
            <a:pPr marL="0" indent="0" algn="l">
              <a:buNone/>
            </a:pPr>
            <a:r>
              <a:rPr lang="en-US" sz="13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Streamax Technology</a:t>
            </a:r>
            <a:r>
              <a:rPr lang="en-US" sz="13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   ·   </a:t>
            </a:r>
            <a:r>
              <a:rPr lang="en-US" sz="13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June 2026</a:t>
            </a:r>
            <a:endParaRPr lang="en-US" sz="1300" dirty="0"/>
          </a:p>
        </p:txBody>
      </p:sp>
      <p:sp>
        <p:nvSpPr>
          <p:cNvPr id="6" name="Text 3"/>
          <p:cNvSpPr/>
          <p:nvPr/>
        </p:nvSpPr>
        <p:spPr>
          <a:xfrm>
            <a:off x="5212080" y="2971800"/>
            <a:ext cx="1371600" cy="329184"/>
          </a:xfrm>
          <a:prstGeom prst="rect">
            <a:avLst/>
          </a:prstGeom>
          <a:solidFill>
            <a:srgbClr val="0E2A4A"/>
          </a:solidFill>
        </p:spPr>
        <p:txBody>
          <a:bodyPr wrap="square" rtlCol="0" anchor="ctr"/>
          <a:lstStyle/>
          <a:p>
            <a:pPr marL="0" indent="0" algn="ctr">
              <a:buNone/>
            </a:pPr>
            <a:r>
              <a:rPr lang="en-US" sz="1050" b="1" kern="0" spc="1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LOWER TCO</a:t>
            </a:r>
            <a:endParaRPr lang="en-US" sz="1050" dirty="0"/>
          </a:p>
        </p:txBody>
      </p:sp>
      <p:sp>
        <p:nvSpPr>
          <p:cNvPr id="7" name="Text 4"/>
          <p:cNvSpPr/>
          <p:nvPr/>
        </p:nvSpPr>
        <p:spPr>
          <a:xfrm>
            <a:off x="6720840" y="2971800"/>
            <a:ext cx="1691640" cy="329184"/>
          </a:xfrm>
          <a:prstGeom prst="rect">
            <a:avLst/>
          </a:prstGeom>
          <a:solidFill>
            <a:srgbClr val="0E2A4A"/>
          </a:solidFill>
        </p:spPr>
        <p:txBody>
          <a:bodyPr wrap="square" rtlCol="0" anchor="ctr"/>
          <a:lstStyle/>
          <a:p>
            <a:pPr marL="0" indent="0" algn="ctr">
              <a:buNone/>
            </a:pPr>
            <a:r>
              <a:rPr lang="en-US" sz="1050" b="1" kern="0" spc="1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HIGHER UPTIME</a:t>
            </a:r>
            <a:endParaRPr lang="en-US" sz="1050" dirty="0"/>
          </a:p>
        </p:txBody>
      </p:sp>
      <p:sp>
        <p:nvSpPr>
          <p:cNvPr id="8" name="Text 5"/>
          <p:cNvSpPr/>
          <p:nvPr/>
        </p:nvSpPr>
        <p:spPr>
          <a:xfrm>
            <a:off x="5212080" y="3794760"/>
            <a:ext cx="3246120" cy="274320"/>
          </a:xfrm>
          <a:prstGeom prst="rect">
            <a:avLst/>
          </a:prstGeom>
          <a:noFill/>
        </p:spPr>
        <p:txBody>
          <a:bodyPr wrap="square" rtlCol="0" anchor="ctr"/>
          <a:lstStyle/>
          <a:p>
            <a:pPr marL="0" indent="0" algn="l">
              <a:buNone/>
            </a:pPr>
            <a:r>
              <a:rPr lang="en-US" sz="12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01</a:t>
            </a:r>
            <a:endParaRPr lang="en-US" sz="1200" dirty="0"/>
          </a:p>
        </p:txBody>
      </p:sp>
      <p:sp>
        <p:nvSpPr>
          <p:cNvPr id="9" name="Shape 6"/>
          <p:cNvSpPr/>
          <p:nvPr/>
        </p:nvSpPr>
        <p:spPr>
          <a:xfrm>
            <a:off x="5212080" y="4105656"/>
            <a:ext cx="3246120" cy="0"/>
          </a:xfrm>
          <a:prstGeom prst="line">
            <a:avLst/>
          </a:prstGeom>
          <a:noFill/>
          <a:ln w="19050">
            <a:solidFill>
              <a:srgbClr val="3E86DB"/>
            </a:solidFill>
            <a:prstDash val="solid"/>
          </a:ln>
        </p:spPr>
      </p:sp>
      <p:sp>
        <p:nvSpPr>
          <p:cNvPr id="10" name="Text 7"/>
          <p:cNvSpPr/>
          <p:nvPr/>
        </p:nvSpPr>
        <p:spPr>
          <a:xfrm>
            <a:off x="5212080" y="4178808"/>
            <a:ext cx="324612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Current Painpoints</a:t>
            </a:r>
            <a:endParaRPr lang="en-US" sz="1800" dirty="0"/>
          </a:p>
        </p:txBody>
      </p:sp>
      <p:sp>
        <p:nvSpPr>
          <p:cNvPr id="11" name="Text 8"/>
          <p:cNvSpPr/>
          <p:nvPr/>
        </p:nvSpPr>
        <p:spPr>
          <a:xfrm>
            <a:off x="8686800" y="3794760"/>
            <a:ext cx="3246120" cy="274320"/>
          </a:xfrm>
          <a:prstGeom prst="rect">
            <a:avLst/>
          </a:prstGeom>
          <a:noFill/>
        </p:spPr>
        <p:txBody>
          <a:bodyPr wrap="square" rtlCol="0" anchor="ctr"/>
          <a:lstStyle/>
          <a:p>
            <a:pPr marL="0" indent="0" algn="l">
              <a:buNone/>
            </a:pPr>
            <a:r>
              <a:rPr lang="en-US" sz="12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02</a:t>
            </a:r>
            <a:endParaRPr lang="en-US" sz="1200" dirty="0"/>
          </a:p>
        </p:txBody>
      </p:sp>
      <p:sp>
        <p:nvSpPr>
          <p:cNvPr id="12" name="Shape 9"/>
          <p:cNvSpPr/>
          <p:nvPr/>
        </p:nvSpPr>
        <p:spPr>
          <a:xfrm>
            <a:off x="8686800" y="4105656"/>
            <a:ext cx="3246120" cy="0"/>
          </a:xfrm>
          <a:prstGeom prst="line">
            <a:avLst/>
          </a:prstGeom>
          <a:noFill/>
          <a:ln w="19050">
            <a:solidFill>
              <a:srgbClr val="3E86DB"/>
            </a:solidFill>
            <a:prstDash val="solid"/>
          </a:ln>
        </p:spPr>
      </p:sp>
      <p:sp>
        <p:nvSpPr>
          <p:cNvPr id="13" name="Text 10"/>
          <p:cNvSpPr/>
          <p:nvPr/>
        </p:nvSpPr>
        <p:spPr>
          <a:xfrm>
            <a:off x="8686800" y="4178808"/>
            <a:ext cx="324612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The Streamax eSIM</a:t>
            </a:r>
            <a:endParaRPr lang="en-US" sz="1800" dirty="0"/>
          </a:p>
        </p:txBody>
      </p:sp>
      <p:sp>
        <p:nvSpPr>
          <p:cNvPr id="14" name="Text 11"/>
          <p:cNvSpPr/>
          <p:nvPr/>
        </p:nvSpPr>
        <p:spPr>
          <a:xfrm>
            <a:off x="5212080" y="5029200"/>
            <a:ext cx="3246120" cy="274320"/>
          </a:xfrm>
          <a:prstGeom prst="rect">
            <a:avLst/>
          </a:prstGeom>
          <a:noFill/>
        </p:spPr>
        <p:txBody>
          <a:bodyPr wrap="square" rtlCol="0" anchor="ctr"/>
          <a:lstStyle/>
          <a:p>
            <a:pPr marL="0" indent="0" algn="l">
              <a:buNone/>
            </a:pPr>
            <a:r>
              <a:rPr lang="en-US" sz="12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03</a:t>
            </a:r>
            <a:endParaRPr lang="en-US" sz="1200" dirty="0"/>
          </a:p>
        </p:txBody>
      </p:sp>
      <p:sp>
        <p:nvSpPr>
          <p:cNvPr id="15" name="Shape 12"/>
          <p:cNvSpPr/>
          <p:nvPr/>
        </p:nvSpPr>
        <p:spPr>
          <a:xfrm>
            <a:off x="5212080" y="5340096"/>
            <a:ext cx="3246120" cy="0"/>
          </a:xfrm>
          <a:prstGeom prst="line">
            <a:avLst/>
          </a:prstGeom>
          <a:noFill/>
          <a:ln w="19050">
            <a:solidFill>
              <a:srgbClr val="3E86DB"/>
            </a:solidFill>
            <a:prstDash val="solid"/>
          </a:ln>
        </p:spPr>
      </p:sp>
      <p:sp>
        <p:nvSpPr>
          <p:cNvPr id="16" name="Text 13"/>
          <p:cNvSpPr/>
          <p:nvPr/>
        </p:nvSpPr>
        <p:spPr>
          <a:xfrm>
            <a:off x="5212080" y="5413248"/>
            <a:ext cx="324612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Form Factors &amp; Data Plans</a:t>
            </a:r>
            <a:endParaRPr lang="en-US" sz="1800" dirty="0"/>
          </a:p>
        </p:txBody>
      </p:sp>
      <p:sp>
        <p:nvSpPr>
          <p:cNvPr id="17" name="Text 14"/>
          <p:cNvSpPr/>
          <p:nvPr/>
        </p:nvSpPr>
        <p:spPr>
          <a:xfrm>
            <a:off x="8686800" y="5029200"/>
            <a:ext cx="3246120" cy="274320"/>
          </a:xfrm>
          <a:prstGeom prst="rect">
            <a:avLst/>
          </a:prstGeom>
          <a:noFill/>
        </p:spPr>
        <p:txBody>
          <a:bodyPr wrap="square" rtlCol="0" anchor="ctr"/>
          <a:lstStyle/>
          <a:p>
            <a:pPr marL="0" indent="0" algn="l">
              <a:buNone/>
            </a:pPr>
            <a:r>
              <a:rPr lang="en-US" sz="12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04</a:t>
            </a:r>
            <a:endParaRPr lang="en-US" sz="1200" dirty="0"/>
          </a:p>
        </p:txBody>
      </p:sp>
      <p:sp>
        <p:nvSpPr>
          <p:cNvPr id="18" name="Shape 15"/>
          <p:cNvSpPr/>
          <p:nvPr/>
        </p:nvSpPr>
        <p:spPr>
          <a:xfrm>
            <a:off x="8686800" y="5340096"/>
            <a:ext cx="3246120" cy="0"/>
          </a:xfrm>
          <a:prstGeom prst="line">
            <a:avLst/>
          </a:prstGeom>
          <a:noFill/>
          <a:ln w="19050">
            <a:solidFill>
              <a:srgbClr val="3E86DB"/>
            </a:solidFill>
            <a:prstDash val="solid"/>
          </a:ln>
        </p:spPr>
      </p:sp>
      <p:sp>
        <p:nvSpPr>
          <p:cNvPr id="19" name="Text 16"/>
          <p:cNvSpPr/>
          <p:nvPr/>
        </p:nvSpPr>
        <p:spPr>
          <a:xfrm>
            <a:off x="8686800" y="5413248"/>
            <a:ext cx="324612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FT Cloud Platform</a:t>
            </a:r>
            <a:endParaRPr lang="en-US" sz="18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screen_overview.png"/>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screen_management.png"/>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screen_device.jpeg"/>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screen_usage.png"/>
          <p:cNvPicPr>
            <a:picLocks noChangeAspect="1"/>
          </p:cNvPicPr>
          <p:nvPr/>
        </p:nvPicPr>
        <p:blipFill>
          <a:blip r:embed="rId1"/>
          <a:stretch>
            <a:fillRect/>
          </a:stretch>
        </p:blipFill>
        <p:spPr>
          <a:xfrm>
            <a:off x="0" y="0"/>
            <a:ext cx="12191695"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hero_brokensims.jpeg"/>
          <p:cNvPicPr>
            <a:picLocks noChangeAspect="1"/>
          </p:cNvPicPr>
          <p:nvPr/>
        </p:nvPicPr>
        <p:blipFill>
          <a:blip r:embed="rId1"/>
          <a:srcRect/>
          <a:stretch>
            <a:fillRect/>
          </a:stretch>
        </p:blipFill>
        <p:spPr>
          <a:xfrm>
            <a:off x="7680960" y="0"/>
            <a:ext cx="4510735" cy="6858000"/>
          </a:xfrm>
          <a:prstGeom prst="rect">
            <a:avLst/>
          </a:prstGeom>
        </p:spPr>
      </p:pic>
      <p:sp>
        <p:nvSpPr>
          <p:cNvPr id="3" name="Text 0"/>
          <p:cNvSpPr/>
          <p:nvPr/>
        </p:nvSpPr>
        <p:spPr>
          <a:xfrm>
            <a:off x="566928" y="713232"/>
            <a:ext cx="466344"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01</a:t>
            </a:r>
            <a:endParaRPr lang="en-US" sz="1050" dirty="0"/>
          </a:p>
        </p:txBody>
      </p:sp>
      <p:sp>
        <p:nvSpPr>
          <p:cNvPr id="4" name="Text 1"/>
          <p:cNvSpPr/>
          <p:nvPr/>
        </p:nvSpPr>
        <p:spPr>
          <a:xfrm>
            <a:off x="548640" y="1051560"/>
            <a:ext cx="704088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Current Painpoints &amp; Challenges</a:t>
            </a:r>
            <a:endParaRPr lang="en-US" sz="3400" dirty="0"/>
          </a:p>
        </p:txBody>
      </p:sp>
      <p:sp>
        <p:nvSpPr>
          <p:cNvPr id="5" name="Shape 2"/>
          <p:cNvSpPr/>
          <p:nvPr/>
        </p:nvSpPr>
        <p:spPr>
          <a:xfrm>
            <a:off x="548640" y="2331720"/>
            <a:ext cx="3154680" cy="1874520"/>
          </a:xfrm>
          <a:prstGeom prst="roundRect">
            <a:avLst>
              <a:gd name="adj" fmla="val 1951"/>
            </a:avLst>
          </a:prstGeom>
          <a:solidFill>
            <a:srgbClr val="28313F"/>
          </a:solidFill>
          <a:ln w="12700">
            <a:solidFill>
              <a:srgbClr val="39455A"/>
            </a:solidFill>
            <a:prstDash val="solid"/>
          </a:ln>
        </p:spPr>
      </p:sp>
      <p:sp>
        <p:nvSpPr>
          <p:cNvPr id="6" name="Shape 3"/>
          <p:cNvSpPr/>
          <p:nvPr/>
        </p:nvSpPr>
        <p:spPr>
          <a:xfrm>
            <a:off x="685800" y="2331720"/>
            <a:ext cx="2880360" cy="0"/>
          </a:xfrm>
          <a:prstGeom prst="line">
            <a:avLst/>
          </a:prstGeom>
          <a:noFill/>
          <a:ln w="31750">
            <a:solidFill>
              <a:srgbClr val="3E86DB"/>
            </a:solidFill>
            <a:prstDash val="solid"/>
          </a:ln>
        </p:spPr>
      </p:sp>
      <p:sp>
        <p:nvSpPr>
          <p:cNvPr id="7" name="Shape 4"/>
          <p:cNvSpPr/>
          <p:nvPr/>
        </p:nvSpPr>
        <p:spPr>
          <a:xfrm>
            <a:off x="1879092" y="2084832"/>
            <a:ext cx="493776" cy="493776"/>
          </a:xfrm>
          <a:prstGeom prst="rect">
            <a:avLst/>
          </a:prstGeom>
          <a:solidFill>
            <a:srgbClr val="3E86DB"/>
          </a:solidFill>
          <a:ln w="31750">
            <a:solidFill>
              <a:srgbClr val="1E2632"/>
            </a:solidFill>
            <a:prstDash val="solid"/>
          </a:ln>
        </p:spPr>
      </p:sp>
      <p:sp>
        <p:nvSpPr>
          <p:cNvPr id="8" name="Text 5"/>
          <p:cNvSpPr/>
          <p:nvPr/>
        </p:nvSpPr>
        <p:spPr>
          <a:xfrm>
            <a:off x="1879092" y="2084832"/>
            <a:ext cx="493776" cy="493776"/>
          </a:xfrm>
          <a:prstGeom prst="rect">
            <a:avLst/>
          </a:prstGeom>
          <a:noFill/>
        </p:spPr>
        <p:txBody>
          <a:bodyPr wrap="square" rtlCol="0" anchor="ctr"/>
          <a:lstStyle/>
          <a:p>
            <a:pPr marL="0" indent="0" algn="ctr">
              <a:buNone/>
            </a:pPr>
            <a:r>
              <a:rPr lang="en-US" sz="16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1</a:t>
            </a:r>
            <a:endParaRPr lang="en-US" sz="1600" dirty="0"/>
          </a:p>
        </p:txBody>
      </p:sp>
      <p:sp>
        <p:nvSpPr>
          <p:cNvPr id="9" name="Text 6"/>
          <p:cNvSpPr/>
          <p:nvPr/>
        </p:nvSpPr>
        <p:spPr>
          <a:xfrm>
            <a:off x="804672" y="2624328"/>
            <a:ext cx="2642616" cy="365760"/>
          </a:xfrm>
          <a:prstGeom prst="rect">
            <a:avLst/>
          </a:prstGeom>
          <a:noFill/>
        </p:spPr>
        <p:txBody>
          <a:bodyPr wrap="square" rtlCol="0" anchor="ctr"/>
          <a:lstStyle/>
          <a:p>
            <a:pPr marL="0" indent="0" algn="l">
              <a:buNone/>
            </a:pPr>
            <a:r>
              <a:rPr lang="en-US" sz="1700" dirty="0">
                <a:solidFill>
                  <a:srgbClr val="FFFFFF"/>
                </a:solidFill>
                <a:latin typeface="Georgia" panose="02040502050405090303" pitchFamily="34" charset="0"/>
                <a:ea typeface="Georgia" panose="02040502050405090303" pitchFamily="34" charset="-122"/>
                <a:cs typeface="Georgia" panose="02040502050405090303" pitchFamily="34" charset="-120"/>
              </a:rPr>
              <a:t>Self-Sourced SIMs</a:t>
            </a:r>
            <a:endParaRPr lang="en-US" sz="1700" dirty="0"/>
          </a:p>
        </p:txBody>
      </p:sp>
      <p:sp>
        <p:nvSpPr>
          <p:cNvPr id="10" name="Text 7"/>
          <p:cNvSpPr/>
          <p:nvPr/>
        </p:nvSpPr>
        <p:spPr>
          <a:xfrm>
            <a:off x="804672" y="3044952"/>
            <a:ext cx="2642616" cy="960120"/>
          </a:xfrm>
          <a:prstGeom prst="rect">
            <a:avLst/>
          </a:prstGeom>
          <a:noFill/>
        </p:spPr>
        <p:txBody>
          <a:bodyPr wrap="square" rtlCol="0" anchor="t"/>
          <a:lstStyle/>
          <a:p>
            <a:pPr marL="0" indent="0" algn="l">
              <a:lnSpc>
                <a:spcPct val="112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Clients buy and install SIMs themselves; re-pack costs ~$10–15 per unit. Factories cannot reliably test overseas SIMs before shipment.</a:t>
            </a:r>
            <a:endParaRPr lang="en-US" sz="1150" dirty="0"/>
          </a:p>
        </p:txBody>
      </p:sp>
      <p:sp>
        <p:nvSpPr>
          <p:cNvPr id="11" name="Shape 8"/>
          <p:cNvSpPr/>
          <p:nvPr/>
        </p:nvSpPr>
        <p:spPr>
          <a:xfrm>
            <a:off x="3977640" y="2331720"/>
            <a:ext cx="3154680" cy="1874520"/>
          </a:xfrm>
          <a:prstGeom prst="roundRect">
            <a:avLst>
              <a:gd name="adj" fmla="val 1951"/>
            </a:avLst>
          </a:prstGeom>
          <a:solidFill>
            <a:srgbClr val="28313F"/>
          </a:solidFill>
          <a:ln w="12700">
            <a:solidFill>
              <a:srgbClr val="39455A"/>
            </a:solidFill>
            <a:prstDash val="solid"/>
          </a:ln>
        </p:spPr>
      </p:sp>
      <p:sp>
        <p:nvSpPr>
          <p:cNvPr id="12" name="Shape 9"/>
          <p:cNvSpPr/>
          <p:nvPr/>
        </p:nvSpPr>
        <p:spPr>
          <a:xfrm>
            <a:off x="4114800" y="2331720"/>
            <a:ext cx="2880360" cy="0"/>
          </a:xfrm>
          <a:prstGeom prst="line">
            <a:avLst/>
          </a:prstGeom>
          <a:noFill/>
          <a:ln w="31750">
            <a:solidFill>
              <a:srgbClr val="3E86DB"/>
            </a:solidFill>
            <a:prstDash val="solid"/>
          </a:ln>
        </p:spPr>
      </p:sp>
      <p:sp>
        <p:nvSpPr>
          <p:cNvPr id="13" name="Shape 10"/>
          <p:cNvSpPr/>
          <p:nvPr/>
        </p:nvSpPr>
        <p:spPr>
          <a:xfrm>
            <a:off x="5308092" y="2084832"/>
            <a:ext cx="493776" cy="493776"/>
          </a:xfrm>
          <a:prstGeom prst="rect">
            <a:avLst/>
          </a:prstGeom>
          <a:solidFill>
            <a:srgbClr val="3E86DB"/>
          </a:solidFill>
          <a:ln w="31750">
            <a:solidFill>
              <a:srgbClr val="1E2632"/>
            </a:solidFill>
            <a:prstDash val="solid"/>
          </a:ln>
        </p:spPr>
      </p:sp>
      <p:sp>
        <p:nvSpPr>
          <p:cNvPr id="14" name="Text 11"/>
          <p:cNvSpPr/>
          <p:nvPr/>
        </p:nvSpPr>
        <p:spPr>
          <a:xfrm>
            <a:off x="5308092" y="2084832"/>
            <a:ext cx="493776" cy="493776"/>
          </a:xfrm>
          <a:prstGeom prst="rect">
            <a:avLst/>
          </a:prstGeom>
          <a:noFill/>
        </p:spPr>
        <p:txBody>
          <a:bodyPr wrap="square" rtlCol="0" anchor="ctr"/>
          <a:lstStyle/>
          <a:p>
            <a:pPr marL="0" indent="0" algn="ctr">
              <a:buNone/>
            </a:pPr>
            <a:r>
              <a:rPr lang="en-US" sz="16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2</a:t>
            </a:r>
            <a:endParaRPr lang="en-US" sz="1600" dirty="0"/>
          </a:p>
        </p:txBody>
      </p:sp>
      <p:sp>
        <p:nvSpPr>
          <p:cNvPr id="15" name="Text 12"/>
          <p:cNvSpPr/>
          <p:nvPr/>
        </p:nvSpPr>
        <p:spPr>
          <a:xfrm>
            <a:off x="4233672" y="2624328"/>
            <a:ext cx="2642616" cy="365760"/>
          </a:xfrm>
          <a:prstGeom prst="rect">
            <a:avLst/>
          </a:prstGeom>
          <a:noFill/>
        </p:spPr>
        <p:txBody>
          <a:bodyPr wrap="square" rtlCol="0" anchor="ctr"/>
          <a:lstStyle/>
          <a:p>
            <a:pPr marL="0" indent="0" algn="l">
              <a:buNone/>
            </a:pPr>
            <a:r>
              <a:rPr lang="en-US" sz="1700" dirty="0">
                <a:solidFill>
                  <a:srgbClr val="FFFFFF"/>
                </a:solidFill>
                <a:latin typeface="Georgia" panose="02040502050405090303" pitchFamily="34" charset="0"/>
                <a:ea typeface="Georgia" panose="02040502050405090303" pitchFamily="34" charset="-122"/>
                <a:cs typeface="Georgia" panose="02040502050405090303" pitchFamily="34" charset="-120"/>
              </a:rPr>
              <a:t>SIM Malfunction</a:t>
            </a:r>
            <a:endParaRPr lang="en-US" sz="1700" dirty="0"/>
          </a:p>
        </p:txBody>
      </p:sp>
      <p:sp>
        <p:nvSpPr>
          <p:cNvPr id="16" name="Text 13"/>
          <p:cNvSpPr/>
          <p:nvPr/>
        </p:nvSpPr>
        <p:spPr>
          <a:xfrm>
            <a:off x="4233672" y="3044952"/>
            <a:ext cx="2642616" cy="960120"/>
          </a:xfrm>
          <a:prstGeom prst="rect">
            <a:avLst/>
          </a:prstGeom>
          <a:noFill/>
        </p:spPr>
        <p:txBody>
          <a:bodyPr wrap="square" rtlCol="0" anchor="t"/>
          <a:lstStyle/>
          <a:p>
            <a:pPr marL="0" indent="0" algn="l">
              <a:lnSpc>
                <a:spcPct val="112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Plastic SIMs degrade under heat; 2–3 years later data silently fails, causing false RMAs and serious reputation risk.</a:t>
            </a:r>
            <a:endParaRPr lang="en-US" sz="1150" dirty="0"/>
          </a:p>
        </p:txBody>
      </p:sp>
      <p:sp>
        <p:nvSpPr>
          <p:cNvPr id="17" name="Shape 14"/>
          <p:cNvSpPr/>
          <p:nvPr/>
        </p:nvSpPr>
        <p:spPr>
          <a:xfrm>
            <a:off x="548640" y="4617720"/>
            <a:ext cx="6583680" cy="1417320"/>
          </a:xfrm>
          <a:prstGeom prst="roundRect">
            <a:avLst>
              <a:gd name="adj" fmla="val 2581"/>
            </a:avLst>
          </a:prstGeom>
          <a:solidFill>
            <a:srgbClr val="28313F"/>
          </a:solidFill>
          <a:ln w="12700">
            <a:solidFill>
              <a:srgbClr val="39455A"/>
            </a:solidFill>
            <a:prstDash val="solid"/>
          </a:ln>
        </p:spPr>
      </p:sp>
      <p:sp>
        <p:nvSpPr>
          <p:cNvPr id="18" name="Shape 15"/>
          <p:cNvSpPr/>
          <p:nvPr/>
        </p:nvSpPr>
        <p:spPr>
          <a:xfrm>
            <a:off x="685800" y="4617720"/>
            <a:ext cx="6309360" cy="0"/>
          </a:xfrm>
          <a:prstGeom prst="line">
            <a:avLst/>
          </a:prstGeom>
          <a:noFill/>
          <a:ln w="31750">
            <a:solidFill>
              <a:srgbClr val="3E86DB"/>
            </a:solidFill>
            <a:prstDash val="solid"/>
          </a:ln>
        </p:spPr>
      </p:sp>
      <p:sp>
        <p:nvSpPr>
          <p:cNvPr id="19" name="Shape 16"/>
          <p:cNvSpPr/>
          <p:nvPr/>
        </p:nvSpPr>
        <p:spPr>
          <a:xfrm>
            <a:off x="3593592" y="4370832"/>
            <a:ext cx="493776" cy="493776"/>
          </a:xfrm>
          <a:prstGeom prst="rect">
            <a:avLst/>
          </a:prstGeom>
          <a:solidFill>
            <a:srgbClr val="3E86DB"/>
          </a:solidFill>
          <a:ln w="31750">
            <a:solidFill>
              <a:srgbClr val="1E2632"/>
            </a:solidFill>
            <a:prstDash val="solid"/>
          </a:ln>
        </p:spPr>
      </p:sp>
      <p:sp>
        <p:nvSpPr>
          <p:cNvPr id="20" name="Text 17"/>
          <p:cNvSpPr/>
          <p:nvPr/>
        </p:nvSpPr>
        <p:spPr>
          <a:xfrm>
            <a:off x="3593592" y="4370832"/>
            <a:ext cx="493776" cy="493776"/>
          </a:xfrm>
          <a:prstGeom prst="rect">
            <a:avLst/>
          </a:prstGeom>
          <a:noFill/>
        </p:spPr>
        <p:txBody>
          <a:bodyPr wrap="square" rtlCol="0" anchor="ctr"/>
          <a:lstStyle/>
          <a:p>
            <a:pPr marL="0" indent="0" algn="ctr">
              <a:buNone/>
            </a:pPr>
            <a:r>
              <a:rPr lang="en-US" sz="16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3</a:t>
            </a:r>
            <a:endParaRPr lang="en-US" sz="1600" dirty="0"/>
          </a:p>
        </p:txBody>
      </p:sp>
      <p:sp>
        <p:nvSpPr>
          <p:cNvPr id="21" name="Text 18"/>
          <p:cNvSpPr/>
          <p:nvPr/>
        </p:nvSpPr>
        <p:spPr>
          <a:xfrm>
            <a:off x="804672" y="4892040"/>
            <a:ext cx="6071616" cy="365760"/>
          </a:xfrm>
          <a:prstGeom prst="rect">
            <a:avLst/>
          </a:prstGeom>
          <a:noFill/>
        </p:spPr>
        <p:txBody>
          <a:bodyPr wrap="square" rtlCol="0" anchor="ctr"/>
          <a:lstStyle/>
          <a:p>
            <a:pPr marL="0" indent="0" algn="l">
              <a:buNone/>
            </a:pPr>
            <a:r>
              <a:rPr lang="en-US" sz="1700" dirty="0">
                <a:solidFill>
                  <a:srgbClr val="FFFFFF"/>
                </a:solidFill>
                <a:latin typeface="Georgia" panose="02040502050405090303" pitchFamily="34" charset="0"/>
                <a:ea typeface="Georgia" panose="02040502050405090303" pitchFamily="34" charset="-122"/>
                <a:cs typeface="Georgia" panose="02040502050405090303" pitchFamily="34" charset="-120"/>
              </a:rPr>
              <a:t>Hidden Costs</a:t>
            </a:r>
            <a:endParaRPr lang="en-US" sz="1700" dirty="0"/>
          </a:p>
        </p:txBody>
      </p:sp>
      <p:sp>
        <p:nvSpPr>
          <p:cNvPr id="22" name="Text 19"/>
          <p:cNvSpPr/>
          <p:nvPr/>
        </p:nvSpPr>
        <p:spPr>
          <a:xfrm>
            <a:off x="804672" y="5276088"/>
            <a:ext cx="6071616" cy="640080"/>
          </a:xfrm>
          <a:prstGeom prst="rect">
            <a:avLst/>
          </a:prstGeom>
          <a:noFill/>
        </p:spPr>
        <p:txBody>
          <a:bodyPr wrap="square" rtlCol="0" anchor="ctr"/>
          <a:lstStyle/>
          <a:p>
            <a:pPr marL="0" indent="0" algn="l">
              <a:lnSpc>
                <a:spcPct val="112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Truck rolls and unplanned downtime add significant operational expense that rarely appears in initial procurement budgets.</a:t>
            </a:r>
            <a:endParaRPr lang="en-US" sz="11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hero_euicc.jpeg"/>
          <p:cNvPicPr>
            <a:picLocks noChangeAspect="1"/>
          </p:cNvPicPr>
          <p:nvPr/>
        </p:nvPicPr>
        <p:blipFill>
          <a:blip r:embed="rId1"/>
          <a:srcRect/>
          <a:stretch>
            <a:fillRect/>
          </a:stretch>
        </p:blipFill>
        <p:spPr>
          <a:xfrm>
            <a:off x="0" y="0"/>
            <a:ext cx="4572000" cy="6858000"/>
          </a:xfrm>
          <a:prstGeom prst="rect">
            <a:avLst/>
          </a:prstGeom>
        </p:spPr>
      </p:pic>
      <p:sp>
        <p:nvSpPr>
          <p:cNvPr id="3" name="Text 0"/>
          <p:cNvSpPr/>
          <p:nvPr/>
        </p:nvSpPr>
        <p:spPr>
          <a:xfrm>
            <a:off x="5212080" y="1234440"/>
            <a:ext cx="466344"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02</a:t>
            </a:r>
            <a:endParaRPr lang="en-US" sz="1050" dirty="0"/>
          </a:p>
        </p:txBody>
      </p:sp>
      <p:sp>
        <p:nvSpPr>
          <p:cNvPr id="4" name="Text 1"/>
          <p:cNvSpPr/>
          <p:nvPr/>
        </p:nvSpPr>
        <p:spPr>
          <a:xfrm>
            <a:off x="5212080" y="1600200"/>
            <a:ext cx="658368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eSIM Explained</a:t>
            </a:r>
            <a:endParaRPr lang="en-US" sz="3400" dirty="0"/>
          </a:p>
        </p:txBody>
      </p:sp>
      <p:sp>
        <p:nvSpPr>
          <p:cNvPr id="5" name="Shape 2"/>
          <p:cNvSpPr/>
          <p:nvPr/>
        </p:nvSpPr>
        <p:spPr>
          <a:xfrm>
            <a:off x="5212080" y="2697480"/>
            <a:ext cx="3200400" cy="2834640"/>
          </a:xfrm>
          <a:prstGeom prst="roundRect">
            <a:avLst>
              <a:gd name="adj" fmla="val 968"/>
            </a:avLst>
          </a:prstGeom>
          <a:solidFill>
            <a:srgbClr val="3E86DB"/>
          </a:solidFill>
        </p:spPr>
      </p:sp>
      <p:sp>
        <p:nvSpPr>
          <p:cNvPr id="6" name="Text 3"/>
          <p:cNvSpPr/>
          <p:nvPr/>
        </p:nvSpPr>
        <p:spPr>
          <a:xfrm>
            <a:off x="5440680" y="2880360"/>
            <a:ext cx="2743200" cy="365760"/>
          </a:xfrm>
          <a:prstGeom prst="rect">
            <a:avLst/>
          </a:prstGeom>
          <a:noFill/>
        </p:spPr>
        <p:txBody>
          <a:bodyPr wrap="square" rtlCol="0" anchor="ctr"/>
          <a:lstStyle/>
          <a:p>
            <a:pPr marL="0" indent="0" algn="l">
              <a:buNone/>
            </a:pPr>
            <a:r>
              <a:rPr lang="en-US" sz="1600" b="1" dirty="0">
                <a:solidFill>
                  <a:srgbClr val="FFFFFF"/>
                </a:solidFill>
                <a:latin typeface="Georgia" panose="02040502050405090303" pitchFamily="34" charset="0"/>
                <a:ea typeface="Georgia" panose="02040502050405090303" pitchFamily="34" charset="-122"/>
                <a:cs typeface="Georgia" panose="02040502050405090303" pitchFamily="34" charset="-120"/>
              </a:rPr>
              <a:t>What is an eSIM?</a:t>
            </a:r>
            <a:endParaRPr lang="en-US" sz="1600" dirty="0"/>
          </a:p>
        </p:txBody>
      </p:sp>
      <p:sp>
        <p:nvSpPr>
          <p:cNvPr id="7" name="Text 4"/>
          <p:cNvSpPr/>
          <p:nvPr/>
        </p:nvSpPr>
        <p:spPr>
          <a:xfrm>
            <a:off x="5440680" y="3337560"/>
            <a:ext cx="2743200" cy="2011680"/>
          </a:xfrm>
          <a:prstGeom prst="rect">
            <a:avLst/>
          </a:prstGeom>
          <a:noFill/>
        </p:spPr>
        <p:txBody>
          <a:bodyPr wrap="square" rtlCol="0" anchor="t"/>
          <a:lstStyle/>
          <a:p>
            <a:pPr marL="0" indent="0" algn="l">
              <a:lnSpc>
                <a:spcPct val="120000"/>
              </a:lnSpc>
              <a:buNone/>
            </a:pPr>
            <a:r>
              <a:rPr lang="en-US" sz="1200" dirty="0">
                <a:solidFill>
                  <a:srgbClr val="F2F7FF"/>
                </a:solidFill>
                <a:latin typeface="Helvetica Neue" panose="02000503000000020004" pitchFamily="34" charset="0"/>
                <a:ea typeface="Helvetica Neue" panose="02000503000000020004" pitchFamily="34" charset="-122"/>
                <a:cs typeface="Helvetica Neue" panose="02000503000000020004" pitchFamily="34" charset="-120"/>
              </a:rPr>
              <a:t>A tiny </a:t>
            </a:r>
            <a:r>
              <a:rPr lang="en-US" sz="1200" b="1" dirty="0">
                <a:solidFill>
                  <a:srgbClr val="F2F7FF"/>
                </a:solidFill>
                <a:latin typeface="Helvetica Neue" panose="02000503000000020004" pitchFamily="34" charset="0"/>
                <a:ea typeface="Helvetica Neue" panose="02000503000000020004" pitchFamily="34" charset="-122"/>
                <a:cs typeface="Helvetica Neue" panose="02000503000000020004" pitchFamily="34" charset="-120"/>
              </a:rPr>
              <a:t>built-in SIM chip</a:t>
            </a:r>
            <a:r>
              <a:rPr lang="en-US" sz="1200" dirty="0">
                <a:solidFill>
                  <a:srgbClr val="F2F7FF"/>
                </a:solidFill>
                <a:latin typeface="Helvetica Neue" panose="02000503000000020004" pitchFamily="34" charset="0"/>
                <a:ea typeface="Helvetica Neue" panose="02000503000000020004" pitchFamily="34" charset="-122"/>
                <a:cs typeface="Helvetica Neue" panose="02000503000000020004" pitchFamily="34" charset="-120"/>
              </a:rPr>
              <a:t> inside a device (dashcam, tracker, MDVR). Instead of inserting a plastic SIM, you download a carrier profile — like installing an app. Activate, switch carriers, or change plans </a:t>
            </a:r>
            <a:r>
              <a:rPr lang="en-US" sz="1200" b="1" dirty="0">
                <a:solidFill>
                  <a:srgbClr val="F2F7FF"/>
                </a:solidFill>
                <a:latin typeface="Helvetica Neue" panose="02000503000000020004" pitchFamily="34" charset="0"/>
                <a:ea typeface="Helvetica Neue" panose="02000503000000020004" pitchFamily="34" charset="-122"/>
                <a:cs typeface="Helvetica Neue" panose="02000503000000020004" pitchFamily="34" charset="-120"/>
              </a:rPr>
              <a:t>remotely</a:t>
            </a:r>
            <a:r>
              <a:rPr lang="en-US" sz="1200" dirty="0">
                <a:solidFill>
                  <a:srgbClr val="F2F7FF"/>
                </a:solidFill>
                <a:latin typeface="Helvetica Neue" panose="02000503000000020004" pitchFamily="34" charset="0"/>
                <a:ea typeface="Helvetica Neue" panose="02000503000000020004" pitchFamily="34" charset="-122"/>
                <a:cs typeface="Helvetica Neue" panose="02000503000000020004" pitchFamily="34" charset="-120"/>
              </a:rPr>
              <a:t> — no opening devices, no swapping cards.</a:t>
            </a:r>
            <a:endParaRPr lang="en-US" sz="1200" dirty="0"/>
          </a:p>
        </p:txBody>
      </p:sp>
      <p:sp>
        <p:nvSpPr>
          <p:cNvPr id="8" name="Shape 5"/>
          <p:cNvSpPr/>
          <p:nvPr/>
        </p:nvSpPr>
        <p:spPr>
          <a:xfrm>
            <a:off x="8686800" y="2697480"/>
            <a:ext cx="3200400" cy="2834640"/>
          </a:xfrm>
          <a:prstGeom prst="roundRect">
            <a:avLst>
              <a:gd name="adj" fmla="val 968"/>
            </a:avLst>
          </a:prstGeom>
          <a:solidFill>
            <a:srgbClr val="28313F"/>
          </a:solidFill>
          <a:ln w="12700">
            <a:solidFill>
              <a:srgbClr val="39455A"/>
            </a:solidFill>
            <a:prstDash val="solid"/>
          </a:ln>
        </p:spPr>
      </p:sp>
      <p:sp>
        <p:nvSpPr>
          <p:cNvPr id="9" name="Text 6"/>
          <p:cNvSpPr/>
          <p:nvPr/>
        </p:nvSpPr>
        <p:spPr>
          <a:xfrm>
            <a:off x="8915400" y="2880360"/>
            <a:ext cx="2743200" cy="365760"/>
          </a:xfrm>
          <a:prstGeom prst="rect">
            <a:avLst/>
          </a:prstGeom>
          <a:noFill/>
        </p:spPr>
        <p:txBody>
          <a:bodyPr wrap="square" rtlCol="0" anchor="ctr"/>
          <a:lstStyle/>
          <a:p>
            <a:pPr marL="0" indent="0" algn="l">
              <a:buNone/>
            </a:pPr>
            <a:r>
              <a:rPr lang="en-US" sz="1600" b="1" dirty="0">
                <a:solidFill>
                  <a:srgbClr val="75B9FF"/>
                </a:solidFill>
                <a:latin typeface="Georgia" panose="02040502050405090303" pitchFamily="34" charset="0"/>
                <a:ea typeface="Georgia" panose="02040502050405090303" pitchFamily="34" charset="-122"/>
                <a:cs typeface="Georgia" panose="02040502050405090303" pitchFamily="34" charset="-120"/>
              </a:rPr>
              <a:t>What is an eUICC?</a:t>
            </a:r>
            <a:endParaRPr lang="en-US" sz="1600" dirty="0"/>
          </a:p>
        </p:txBody>
      </p:sp>
      <p:sp>
        <p:nvSpPr>
          <p:cNvPr id="10" name="Text 7"/>
          <p:cNvSpPr/>
          <p:nvPr/>
        </p:nvSpPr>
        <p:spPr>
          <a:xfrm>
            <a:off x="8915400" y="3337560"/>
            <a:ext cx="2743200" cy="2011680"/>
          </a:xfrm>
          <a:prstGeom prst="rect">
            <a:avLst/>
          </a:prstGeom>
          <a:noFill/>
        </p:spPr>
        <p:txBody>
          <a:bodyPr wrap="square" rtlCol="0" anchor="t"/>
          <a:lstStyle/>
          <a:p>
            <a:pPr marL="0" indent="0" algn="l">
              <a:lnSpc>
                <a:spcPct val="120000"/>
              </a:lnSpc>
              <a:buNone/>
            </a:pPr>
            <a:r>
              <a:rPr lang="en-US" sz="12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Embedded Universal Integrated Circuit Card</a:t>
            </a: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 — the underlying architecture and standard for eSIMs. It lets a device remotely download, store, and switch between multiple network operator profiles </a:t>
            </a:r>
            <a:r>
              <a:rPr lang="en-US" sz="12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OTA</a:t>
            </a: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 (over the air) — the foundation that makes remote carrier changes possible.</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sp>
        <p:nvSpPr>
          <p:cNvPr id="2" name="Text 0"/>
          <p:cNvSpPr/>
          <p:nvPr/>
        </p:nvSpPr>
        <p:spPr>
          <a:xfrm>
            <a:off x="566928" y="713232"/>
            <a:ext cx="1618488"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BOTH AVAILABLE</a:t>
            </a:r>
            <a:endParaRPr lang="en-US" sz="1050" dirty="0"/>
          </a:p>
        </p:txBody>
      </p:sp>
      <p:sp>
        <p:nvSpPr>
          <p:cNvPr id="3" name="Text 1"/>
          <p:cNvSpPr/>
          <p:nvPr/>
        </p:nvSpPr>
        <p:spPr>
          <a:xfrm>
            <a:off x="548640" y="1051560"/>
            <a:ext cx="1005840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Two SIM Form Factors</a:t>
            </a:r>
            <a:endParaRPr lang="en-US" sz="3400" dirty="0"/>
          </a:p>
        </p:txBody>
      </p:sp>
      <p:sp>
        <p:nvSpPr>
          <p:cNvPr id="4" name="Text 2"/>
          <p:cNvSpPr/>
          <p:nvPr/>
        </p:nvSpPr>
        <p:spPr>
          <a:xfrm>
            <a:off x="566928" y="1874520"/>
            <a:ext cx="10058400" cy="365760"/>
          </a:xfrm>
          <a:prstGeom prst="rect">
            <a:avLst/>
          </a:prstGeom>
          <a:noFill/>
        </p:spPr>
        <p:txBody>
          <a:bodyPr wrap="square" rtlCol="0" anchor="ctr"/>
          <a:lstStyle/>
          <a:p>
            <a:pPr marL="0" indent="0" algn="l">
              <a:buNone/>
            </a:pPr>
            <a:r>
              <a:rPr lang="en-US" sz="135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Choose the right physical SIM for each deployment — we support both.</a:t>
            </a:r>
            <a:endParaRPr lang="en-US" sz="1350" dirty="0"/>
          </a:p>
        </p:txBody>
      </p:sp>
      <p:sp>
        <p:nvSpPr>
          <p:cNvPr id="5" name="Shape 3"/>
          <p:cNvSpPr/>
          <p:nvPr/>
        </p:nvSpPr>
        <p:spPr>
          <a:xfrm>
            <a:off x="548640" y="2468880"/>
            <a:ext cx="5349240" cy="3931920"/>
          </a:xfrm>
          <a:prstGeom prst="roundRect">
            <a:avLst>
              <a:gd name="adj" fmla="val 698"/>
            </a:avLst>
          </a:prstGeom>
          <a:solidFill>
            <a:srgbClr val="28313F"/>
          </a:solidFill>
          <a:ln w="12700">
            <a:solidFill>
              <a:srgbClr val="39455A"/>
            </a:solidFill>
            <a:prstDash val="solid"/>
          </a:ln>
        </p:spPr>
      </p:sp>
      <p:sp>
        <p:nvSpPr>
          <p:cNvPr id="6" name="Shape 4"/>
          <p:cNvSpPr/>
          <p:nvPr/>
        </p:nvSpPr>
        <p:spPr>
          <a:xfrm>
            <a:off x="548640" y="2468880"/>
            <a:ext cx="5349240" cy="0"/>
          </a:xfrm>
          <a:prstGeom prst="line">
            <a:avLst/>
          </a:prstGeom>
          <a:noFill/>
          <a:ln w="38100">
            <a:solidFill>
              <a:srgbClr val="3E86DB"/>
            </a:solidFill>
            <a:prstDash val="solid"/>
          </a:ln>
        </p:spPr>
      </p:sp>
      <p:sp>
        <p:nvSpPr>
          <p:cNvPr id="7" name="Shape 5"/>
          <p:cNvSpPr/>
          <p:nvPr/>
        </p:nvSpPr>
        <p:spPr>
          <a:xfrm>
            <a:off x="960120" y="2926080"/>
            <a:ext cx="1051560" cy="777240"/>
          </a:xfrm>
          <a:prstGeom prst="roundRect">
            <a:avLst>
              <a:gd name="adj" fmla="val 7059"/>
            </a:avLst>
          </a:prstGeom>
          <a:solidFill>
            <a:srgbClr val="C9D2DC"/>
          </a:solidFill>
        </p:spPr>
      </p:sp>
      <p:sp>
        <p:nvSpPr>
          <p:cNvPr id="8" name="Shape 6"/>
          <p:cNvSpPr/>
          <p:nvPr/>
        </p:nvSpPr>
        <p:spPr>
          <a:xfrm>
            <a:off x="1801368" y="2926080"/>
            <a:ext cx="210312" cy="237744"/>
          </a:xfrm>
          <a:prstGeom prst="rect">
            <a:avLst/>
          </a:prstGeom>
          <a:solidFill>
            <a:srgbClr val="28313F"/>
          </a:solidFill>
        </p:spPr>
      </p:sp>
      <p:sp>
        <p:nvSpPr>
          <p:cNvPr id="9" name="Shape 7"/>
          <p:cNvSpPr/>
          <p:nvPr/>
        </p:nvSpPr>
        <p:spPr>
          <a:xfrm>
            <a:off x="1106424" y="3090672"/>
            <a:ext cx="566928" cy="457200"/>
          </a:xfrm>
          <a:prstGeom prst="roundRect">
            <a:avLst>
              <a:gd name="adj" fmla="val 6000"/>
            </a:avLst>
          </a:prstGeom>
          <a:solidFill>
            <a:srgbClr val="E8B84B"/>
          </a:solidFill>
        </p:spPr>
      </p:sp>
      <p:sp>
        <p:nvSpPr>
          <p:cNvPr id="10" name="Shape 8"/>
          <p:cNvSpPr/>
          <p:nvPr/>
        </p:nvSpPr>
        <p:spPr>
          <a:xfrm>
            <a:off x="1389888" y="3090672"/>
            <a:ext cx="0" cy="457200"/>
          </a:xfrm>
          <a:prstGeom prst="line">
            <a:avLst/>
          </a:prstGeom>
          <a:noFill/>
          <a:ln w="12700">
            <a:solidFill>
              <a:srgbClr val="B8902F"/>
            </a:solidFill>
            <a:prstDash val="solid"/>
          </a:ln>
        </p:spPr>
      </p:sp>
      <p:sp>
        <p:nvSpPr>
          <p:cNvPr id="11" name="Shape 9"/>
          <p:cNvSpPr/>
          <p:nvPr/>
        </p:nvSpPr>
        <p:spPr>
          <a:xfrm>
            <a:off x="1106424" y="3319272"/>
            <a:ext cx="566928" cy="0"/>
          </a:xfrm>
          <a:prstGeom prst="line">
            <a:avLst/>
          </a:prstGeom>
          <a:noFill/>
          <a:ln w="12700">
            <a:solidFill>
              <a:srgbClr val="B8902F"/>
            </a:solidFill>
            <a:prstDash val="solid"/>
          </a:ln>
        </p:spPr>
      </p:sp>
      <p:sp>
        <p:nvSpPr>
          <p:cNvPr id="12" name="Text 10"/>
          <p:cNvSpPr/>
          <p:nvPr/>
        </p:nvSpPr>
        <p:spPr>
          <a:xfrm>
            <a:off x="2286000" y="2907792"/>
            <a:ext cx="3337560" cy="411480"/>
          </a:xfrm>
          <a:prstGeom prst="rect">
            <a:avLst/>
          </a:prstGeom>
          <a:noFill/>
        </p:spPr>
        <p:txBody>
          <a:bodyPr wrap="square" rtlCol="0" anchor="t"/>
          <a:lstStyle/>
          <a:p>
            <a:pPr marL="0" indent="0" algn="l">
              <a:buNone/>
            </a:pPr>
            <a:r>
              <a:rPr lang="en-US" sz="2000" dirty="0">
                <a:solidFill>
                  <a:srgbClr val="75B9FF"/>
                </a:solidFill>
                <a:latin typeface="Georgia" panose="02040502050405090303" pitchFamily="34" charset="0"/>
                <a:ea typeface="Georgia" panose="02040502050405090303" pitchFamily="34" charset="-122"/>
                <a:cs typeface="Georgia" panose="02040502050405090303" pitchFamily="34" charset="-120"/>
              </a:rPr>
              <a:t>Triple-Cut SIM Card</a:t>
            </a:r>
            <a:endParaRPr lang="en-US" sz="2000" dirty="0"/>
          </a:p>
        </p:txBody>
      </p:sp>
      <p:sp>
        <p:nvSpPr>
          <p:cNvPr id="13" name="Text 11"/>
          <p:cNvSpPr/>
          <p:nvPr/>
        </p:nvSpPr>
        <p:spPr>
          <a:xfrm>
            <a:off x="2286000" y="3337560"/>
            <a:ext cx="3337560" cy="320040"/>
          </a:xfrm>
          <a:prstGeom prst="rect">
            <a:avLst/>
          </a:prstGeom>
          <a:noFill/>
        </p:spPr>
        <p:txBody>
          <a:bodyPr wrap="square" rtlCol="0" anchor="ctr"/>
          <a:lstStyle/>
          <a:p>
            <a:pPr marL="0" indent="0" algn="l">
              <a:buNone/>
            </a:pPr>
            <a:r>
              <a:rPr lang="en-US" sz="1150" b="1" kern="0" spc="5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Removable · Mini / Micro / Nano</a:t>
            </a:r>
            <a:endParaRPr lang="en-US" sz="1150" dirty="0"/>
          </a:p>
        </p:txBody>
      </p:sp>
      <p:sp>
        <p:nvSpPr>
          <p:cNvPr id="14" name="Text 12"/>
          <p:cNvSpPr/>
          <p:nvPr/>
        </p:nvSpPr>
        <p:spPr>
          <a:xfrm>
            <a:off x="960120" y="4023360"/>
            <a:ext cx="4526280" cy="1143000"/>
          </a:xfrm>
          <a:prstGeom prst="rect">
            <a:avLst/>
          </a:prstGeom>
          <a:noFill/>
        </p:spPr>
        <p:txBody>
          <a:bodyPr wrap="square" rtlCol="0" anchor="t"/>
          <a:lstStyle/>
          <a:p>
            <a:pPr marL="0" indent="0" algn="l">
              <a:lnSpc>
                <a:spcPct val="122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A standard removable SIM in a triple-cut frame — exactly like the SIM you slot into your phone. Pop it out in three sizes to fit any device. Easy to swap in the field or pre-provision per region.</a:t>
            </a:r>
            <a:endParaRPr lang="en-US" sz="1300" dirty="0"/>
          </a:p>
        </p:txBody>
      </p:sp>
      <p:sp>
        <p:nvSpPr>
          <p:cNvPr id="15" name="Text 13"/>
          <p:cNvSpPr/>
          <p:nvPr/>
        </p:nvSpPr>
        <p:spPr>
          <a:xfrm>
            <a:off x="960120" y="525780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Field-swappable</a:t>
            </a:r>
            <a:endParaRPr lang="en-US" sz="1200" dirty="0"/>
          </a:p>
        </p:txBody>
      </p:sp>
      <p:sp>
        <p:nvSpPr>
          <p:cNvPr id="16" name="Text 14"/>
          <p:cNvSpPr/>
          <p:nvPr/>
        </p:nvSpPr>
        <p:spPr>
          <a:xfrm>
            <a:off x="960120" y="562356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Familiar format</a:t>
            </a:r>
            <a:endParaRPr lang="en-US" sz="1200" dirty="0"/>
          </a:p>
        </p:txBody>
      </p:sp>
      <p:sp>
        <p:nvSpPr>
          <p:cNvPr id="17" name="Text 15"/>
          <p:cNvSpPr/>
          <p:nvPr/>
        </p:nvSpPr>
        <p:spPr>
          <a:xfrm>
            <a:off x="960120" y="598932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Pre-provision per region</a:t>
            </a:r>
            <a:endParaRPr lang="en-US" sz="1200" dirty="0"/>
          </a:p>
        </p:txBody>
      </p:sp>
      <p:sp>
        <p:nvSpPr>
          <p:cNvPr id="18" name="Shape 16"/>
          <p:cNvSpPr/>
          <p:nvPr/>
        </p:nvSpPr>
        <p:spPr>
          <a:xfrm>
            <a:off x="6263640" y="2468880"/>
            <a:ext cx="5349240" cy="3931920"/>
          </a:xfrm>
          <a:prstGeom prst="roundRect">
            <a:avLst>
              <a:gd name="adj" fmla="val 698"/>
            </a:avLst>
          </a:prstGeom>
          <a:solidFill>
            <a:srgbClr val="28313F"/>
          </a:solidFill>
          <a:ln w="12700">
            <a:solidFill>
              <a:srgbClr val="39455A"/>
            </a:solidFill>
            <a:prstDash val="solid"/>
          </a:ln>
        </p:spPr>
      </p:sp>
      <p:sp>
        <p:nvSpPr>
          <p:cNvPr id="19" name="Shape 17"/>
          <p:cNvSpPr/>
          <p:nvPr/>
        </p:nvSpPr>
        <p:spPr>
          <a:xfrm>
            <a:off x="6263640" y="2468880"/>
            <a:ext cx="5349240" cy="0"/>
          </a:xfrm>
          <a:prstGeom prst="line">
            <a:avLst/>
          </a:prstGeom>
          <a:noFill/>
          <a:ln w="38100">
            <a:solidFill>
              <a:srgbClr val="3E86DB"/>
            </a:solidFill>
            <a:prstDash val="solid"/>
          </a:ln>
        </p:spPr>
      </p:sp>
      <p:sp>
        <p:nvSpPr>
          <p:cNvPr id="20" name="Shape 18"/>
          <p:cNvSpPr/>
          <p:nvPr/>
        </p:nvSpPr>
        <p:spPr>
          <a:xfrm>
            <a:off x="6839712" y="2926080"/>
            <a:ext cx="731520" cy="777240"/>
          </a:xfrm>
          <a:prstGeom prst="roundRect">
            <a:avLst>
              <a:gd name="adj" fmla="val 6250"/>
            </a:avLst>
          </a:prstGeom>
          <a:solidFill>
            <a:srgbClr val="2B2F37"/>
          </a:solidFill>
          <a:ln w="19050">
            <a:solidFill>
              <a:srgbClr val="556070"/>
            </a:solidFill>
            <a:prstDash val="solid"/>
          </a:ln>
        </p:spPr>
      </p:sp>
      <p:sp>
        <p:nvSpPr>
          <p:cNvPr id="21" name="Shape 19"/>
          <p:cNvSpPr/>
          <p:nvPr/>
        </p:nvSpPr>
        <p:spPr>
          <a:xfrm>
            <a:off x="7004304" y="3108960"/>
            <a:ext cx="402336" cy="411480"/>
          </a:xfrm>
          <a:prstGeom prst="roundRect">
            <a:avLst>
              <a:gd name="adj" fmla="val 6818"/>
            </a:avLst>
          </a:prstGeom>
          <a:solidFill>
            <a:srgbClr val="E8B84B"/>
          </a:solidFill>
        </p:spPr>
      </p:sp>
      <p:sp>
        <p:nvSpPr>
          <p:cNvPr id="22" name="Shape 20"/>
          <p:cNvSpPr/>
          <p:nvPr/>
        </p:nvSpPr>
        <p:spPr>
          <a:xfrm>
            <a:off x="6675120" y="2999232"/>
            <a:ext cx="164592" cy="73152"/>
          </a:xfrm>
          <a:prstGeom prst="rect">
            <a:avLst/>
          </a:prstGeom>
          <a:solidFill>
            <a:srgbClr val="8A93A0"/>
          </a:solidFill>
        </p:spPr>
      </p:sp>
      <p:sp>
        <p:nvSpPr>
          <p:cNvPr id="23" name="Shape 21"/>
          <p:cNvSpPr/>
          <p:nvPr/>
        </p:nvSpPr>
        <p:spPr>
          <a:xfrm>
            <a:off x="7571232" y="2999232"/>
            <a:ext cx="164592" cy="73152"/>
          </a:xfrm>
          <a:prstGeom prst="rect">
            <a:avLst/>
          </a:prstGeom>
          <a:solidFill>
            <a:srgbClr val="8A93A0"/>
          </a:solidFill>
        </p:spPr>
      </p:sp>
      <p:sp>
        <p:nvSpPr>
          <p:cNvPr id="24" name="Shape 22"/>
          <p:cNvSpPr/>
          <p:nvPr/>
        </p:nvSpPr>
        <p:spPr>
          <a:xfrm>
            <a:off x="6675120" y="3172968"/>
            <a:ext cx="164592" cy="73152"/>
          </a:xfrm>
          <a:prstGeom prst="rect">
            <a:avLst/>
          </a:prstGeom>
          <a:solidFill>
            <a:srgbClr val="8A93A0"/>
          </a:solidFill>
        </p:spPr>
      </p:sp>
      <p:sp>
        <p:nvSpPr>
          <p:cNvPr id="25" name="Shape 23"/>
          <p:cNvSpPr/>
          <p:nvPr/>
        </p:nvSpPr>
        <p:spPr>
          <a:xfrm>
            <a:off x="7571232" y="3172968"/>
            <a:ext cx="164592" cy="73152"/>
          </a:xfrm>
          <a:prstGeom prst="rect">
            <a:avLst/>
          </a:prstGeom>
          <a:solidFill>
            <a:srgbClr val="8A93A0"/>
          </a:solidFill>
        </p:spPr>
      </p:sp>
      <p:sp>
        <p:nvSpPr>
          <p:cNvPr id="26" name="Shape 24"/>
          <p:cNvSpPr/>
          <p:nvPr/>
        </p:nvSpPr>
        <p:spPr>
          <a:xfrm>
            <a:off x="6675120" y="3346704"/>
            <a:ext cx="164592" cy="73152"/>
          </a:xfrm>
          <a:prstGeom prst="rect">
            <a:avLst/>
          </a:prstGeom>
          <a:solidFill>
            <a:srgbClr val="8A93A0"/>
          </a:solidFill>
        </p:spPr>
      </p:sp>
      <p:sp>
        <p:nvSpPr>
          <p:cNvPr id="27" name="Shape 25"/>
          <p:cNvSpPr/>
          <p:nvPr/>
        </p:nvSpPr>
        <p:spPr>
          <a:xfrm>
            <a:off x="7571232" y="3346704"/>
            <a:ext cx="164592" cy="73152"/>
          </a:xfrm>
          <a:prstGeom prst="rect">
            <a:avLst/>
          </a:prstGeom>
          <a:solidFill>
            <a:srgbClr val="8A93A0"/>
          </a:solidFill>
        </p:spPr>
      </p:sp>
      <p:sp>
        <p:nvSpPr>
          <p:cNvPr id="28" name="Shape 26"/>
          <p:cNvSpPr/>
          <p:nvPr/>
        </p:nvSpPr>
        <p:spPr>
          <a:xfrm>
            <a:off x="6675120" y="3520440"/>
            <a:ext cx="164592" cy="73152"/>
          </a:xfrm>
          <a:prstGeom prst="rect">
            <a:avLst/>
          </a:prstGeom>
          <a:solidFill>
            <a:srgbClr val="8A93A0"/>
          </a:solidFill>
        </p:spPr>
      </p:sp>
      <p:sp>
        <p:nvSpPr>
          <p:cNvPr id="29" name="Shape 27"/>
          <p:cNvSpPr/>
          <p:nvPr/>
        </p:nvSpPr>
        <p:spPr>
          <a:xfrm>
            <a:off x="7571232" y="3520440"/>
            <a:ext cx="164592" cy="73152"/>
          </a:xfrm>
          <a:prstGeom prst="rect">
            <a:avLst/>
          </a:prstGeom>
          <a:solidFill>
            <a:srgbClr val="8A93A0"/>
          </a:solidFill>
        </p:spPr>
      </p:sp>
      <p:sp>
        <p:nvSpPr>
          <p:cNvPr id="30" name="Text 28"/>
          <p:cNvSpPr/>
          <p:nvPr/>
        </p:nvSpPr>
        <p:spPr>
          <a:xfrm>
            <a:off x="8001000" y="2907792"/>
            <a:ext cx="3337560" cy="411480"/>
          </a:xfrm>
          <a:prstGeom prst="rect">
            <a:avLst/>
          </a:prstGeom>
          <a:noFill/>
        </p:spPr>
        <p:txBody>
          <a:bodyPr wrap="square" rtlCol="0" anchor="t"/>
          <a:lstStyle/>
          <a:p>
            <a:pPr marL="0" indent="0" algn="l">
              <a:buNone/>
            </a:pPr>
            <a:r>
              <a:rPr lang="en-US" sz="2000" dirty="0">
                <a:solidFill>
                  <a:srgbClr val="75B9FF"/>
                </a:solidFill>
                <a:latin typeface="Georgia" panose="02040502050405090303" pitchFamily="34" charset="0"/>
                <a:ea typeface="Georgia" panose="02040502050405090303" pitchFamily="34" charset="-122"/>
                <a:cs typeface="Georgia" panose="02040502050405090303" pitchFamily="34" charset="-120"/>
              </a:rPr>
              <a:t>MFF2 (Soldered)</a:t>
            </a:r>
            <a:endParaRPr lang="en-US" sz="2000" dirty="0"/>
          </a:p>
        </p:txBody>
      </p:sp>
      <p:sp>
        <p:nvSpPr>
          <p:cNvPr id="31" name="Text 29"/>
          <p:cNvSpPr/>
          <p:nvPr/>
        </p:nvSpPr>
        <p:spPr>
          <a:xfrm>
            <a:off x="8001000" y="3337560"/>
            <a:ext cx="3337560" cy="320040"/>
          </a:xfrm>
          <a:prstGeom prst="rect">
            <a:avLst/>
          </a:prstGeom>
          <a:noFill/>
        </p:spPr>
        <p:txBody>
          <a:bodyPr wrap="square" rtlCol="0" anchor="ctr"/>
          <a:lstStyle/>
          <a:p>
            <a:pPr marL="0" indent="0" algn="l">
              <a:buNone/>
            </a:pPr>
            <a:r>
              <a:rPr lang="en-US" sz="1150" b="1" kern="0" spc="5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M2M Form Factor · Chip on board</a:t>
            </a:r>
            <a:endParaRPr lang="en-US" sz="1150" dirty="0"/>
          </a:p>
        </p:txBody>
      </p:sp>
      <p:sp>
        <p:nvSpPr>
          <p:cNvPr id="32" name="Text 30"/>
          <p:cNvSpPr/>
          <p:nvPr/>
        </p:nvSpPr>
        <p:spPr>
          <a:xfrm>
            <a:off x="6675120" y="4023360"/>
            <a:ext cx="4526280" cy="1143000"/>
          </a:xfrm>
          <a:prstGeom prst="rect">
            <a:avLst/>
          </a:prstGeom>
          <a:noFill/>
        </p:spPr>
        <p:txBody>
          <a:bodyPr wrap="square" rtlCol="0" anchor="t"/>
          <a:lstStyle/>
          <a:p>
            <a:pPr marL="0" indent="0" algn="l">
              <a:lnSpc>
                <a:spcPct val="122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An industrial SIM soldered directly onto the device board. No moving parts and no slot to corrode — immune to vibration, moisture, and thermal stress. Built for sealed, automotive-grade deployments.</a:t>
            </a:r>
            <a:endParaRPr lang="en-US" sz="1300" dirty="0"/>
          </a:p>
        </p:txBody>
      </p:sp>
      <p:sp>
        <p:nvSpPr>
          <p:cNvPr id="33" name="Text 31"/>
          <p:cNvSpPr/>
          <p:nvPr/>
        </p:nvSpPr>
        <p:spPr>
          <a:xfrm>
            <a:off x="6675120" y="525780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Vibration-proof</a:t>
            </a:r>
            <a:endParaRPr lang="en-US" sz="1200" dirty="0"/>
          </a:p>
        </p:txBody>
      </p:sp>
      <p:sp>
        <p:nvSpPr>
          <p:cNvPr id="34" name="Text 32"/>
          <p:cNvSpPr/>
          <p:nvPr/>
        </p:nvSpPr>
        <p:spPr>
          <a:xfrm>
            <a:off x="6675120" y="562356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Sealed &amp; tamper-resistant</a:t>
            </a:r>
            <a:endParaRPr lang="en-US" sz="1200" dirty="0"/>
          </a:p>
        </p:txBody>
      </p:sp>
      <p:sp>
        <p:nvSpPr>
          <p:cNvPr id="35" name="Text 33"/>
          <p:cNvSpPr/>
          <p:nvPr/>
        </p:nvSpPr>
        <p:spPr>
          <a:xfrm>
            <a:off x="6675120" y="5989320"/>
            <a:ext cx="4526280" cy="310896"/>
          </a:xfrm>
          <a:prstGeom prst="rect">
            <a:avLst/>
          </a:prstGeom>
          <a:noFill/>
        </p:spPr>
        <p:txBody>
          <a:bodyPr wrap="square" rtlCol="0" anchor="ctr"/>
          <a:lstStyle/>
          <a:p>
            <a:pPr marL="0" indent="0" algn="l">
              <a:buNone/>
            </a:pPr>
            <a:r>
              <a:rPr lang="en-US" sz="120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00"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Automotive-grade</a:t>
            </a:r>
            <a:endParaRPr lang="en-US" sz="1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pic>
        <p:nvPicPr>
          <p:cNvPr id="2" name="Image 0" descr="assets/hero_circuit.jpeg"/>
          <p:cNvPicPr>
            <a:picLocks noChangeAspect="1"/>
          </p:cNvPicPr>
          <p:nvPr/>
        </p:nvPicPr>
        <p:blipFill>
          <a:blip r:embed="rId1"/>
          <a:srcRect/>
          <a:stretch>
            <a:fillRect/>
          </a:stretch>
        </p:blipFill>
        <p:spPr>
          <a:xfrm>
            <a:off x="7251192" y="0"/>
            <a:ext cx="4940503" cy="6858000"/>
          </a:xfrm>
          <a:prstGeom prst="rect">
            <a:avLst/>
          </a:prstGeom>
        </p:spPr>
      </p:pic>
      <p:sp>
        <p:nvSpPr>
          <p:cNvPr id="3" name="Text 0"/>
          <p:cNvSpPr/>
          <p:nvPr/>
        </p:nvSpPr>
        <p:spPr>
          <a:xfrm>
            <a:off x="548640" y="502920"/>
            <a:ext cx="658368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Why Streamax eSIM?</a:t>
            </a:r>
            <a:endParaRPr lang="en-US" sz="3400" dirty="0"/>
          </a:p>
        </p:txBody>
      </p:sp>
      <p:sp>
        <p:nvSpPr>
          <p:cNvPr id="4" name="Shape 1"/>
          <p:cNvSpPr/>
          <p:nvPr/>
        </p:nvSpPr>
        <p:spPr>
          <a:xfrm>
            <a:off x="566928" y="1463040"/>
            <a:ext cx="457200" cy="457200"/>
          </a:xfrm>
          <a:prstGeom prst="roundRect">
            <a:avLst>
              <a:gd name="adj" fmla="val 16000"/>
            </a:avLst>
          </a:prstGeom>
          <a:solidFill>
            <a:srgbClr val="3E86DB"/>
          </a:solidFill>
        </p:spPr>
      </p:sp>
      <p:sp>
        <p:nvSpPr>
          <p:cNvPr id="5" name="Text 2"/>
          <p:cNvSpPr/>
          <p:nvPr/>
        </p:nvSpPr>
        <p:spPr>
          <a:xfrm>
            <a:off x="566928" y="1463040"/>
            <a:ext cx="457200" cy="45720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6" name="Text 3"/>
          <p:cNvSpPr/>
          <p:nvPr/>
        </p:nvSpPr>
        <p:spPr>
          <a:xfrm>
            <a:off x="1188720" y="1417320"/>
            <a:ext cx="5669280" cy="36576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Proven Reliability</a:t>
            </a:r>
            <a:endParaRPr lang="en-US" sz="1800" dirty="0"/>
          </a:p>
        </p:txBody>
      </p:sp>
      <p:sp>
        <p:nvSpPr>
          <p:cNvPr id="7" name="Text 4"/>
          <p:cNvSpPr/>
          <p:nvPr/>
        </p:nvSpPr>
        <p:spPr>
          <a:xfrm>
            <a:off x="1188720" y="1810512"/>
            <a:ext cx="5760720" cy="640080"/>
          </a:xfrm>
          <a:prstGeom prst="rect">
            <a:avLst/>
          </a:prstGeom>
          <a:noFill/>
        </p:spPr>
        <p:txBody>
          <a:bodyPr wrap="square" rtlCol="0" anchor="ctr"/>
          <a:lstStyle/>
          <a:p>
            <a:pPr marL="0" indent="0" algn="l">
              <a:lnSpc>
                <a:spcPct val="112000"/>
              </a:lnSpc>
              <a:buNone/>
            </a:pP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Automotive-grade hardware engineered for the harshest fleet environments — heat, vibration, and continuous operation.</a:t>
            </a:r>
            <a:endParaRPr lang="en-US" sz="1200" dirty="0"/>
          </a:p>
        </p:txBody>
      </p:sp>
      <p:sp>
        <p:nvSpPr>
          <p:cNvPr id="8" name="Shape 5"/>
          <p:cNvSpPr/>
          <p:nvPr/>
        </p:nvSpPr>
        <p:spPr>
          <a:xfrm>
            <a:off x="566928" y="2743200"/>
            <a:ext cx="457200" cy="457200"/>
          </a:xfrm>
          <a:prstGeom prst="roundRect">
            <a:avLst>
              <a:gd name="adj" fmla="val 16000"/>
            </a:avLst>
          </a:prstGeom>
          <a:solidFill>
            <a:srgbClr val="3E86DB"/>
          </a:solidFill>
        </p:spPr>
      </p:sp>
      <p:sp>
        <p:nvSpPr>
          <p:cNvPr id="9" name="Text 6"/>
          <p:cNvSpPr/>
          <p:nvPr/>
        </p:nvSpPr>
        <p:spPr>
          <a:xfrm>
            <a:off x="566928" y="2743200"/>
            <a:ext cx="457200" cy="45720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0" name="Text 7"/>
          <p:cNvSpPr/>
          <p:nvPr/>
        </p:nvSpPr>
        <p:spPr>
          <a:xfrm>
            <a:off x="1188720" y="2697480"/>
            <a:ext cx="5669280" cy="36576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OTA Management</a:t>
            </a:r>
            <a:endParaRPr lang="en-US" sz="1800" dirty="0"/>
          </a:p>
        </p:txBody>
      </p:sp>
      <p:sp>
        <p:nvSpPr>
          <p:cNvPr id="11" name="Text 8"/>
          <p:cNvSpPr/>
          <p:nvPr/>
        </p:nvSpPr>
        <p:spPr>
          <a:xfrm>
            <a:off x="1188720" y="3090672"/>
            <a:ext cx="5760720" cy="640080"/>
          </a:xfrm>
          <a:prstGeom prst="rect">
            <a:avLst/>
          </a:prstGeom>
          <a:noFill/>
        </p:spPr>
        <p:txBody>
          <a:bodyPr wrap="square" rtlCol="0" anchor="ctr"/>
          <a:lstStyle/>
          <a:p>
            <a:pPr marL="0" indent="0" algn="l">
              <a:lnSpc>
                <a:spcPct val="112000"/>
              </a:lnSpc>
              <a:buNone/>
            </a:pP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Activate, switch carriers, and update policies remotely. No truck rolls, no device disassembly, no downtime.</a:t>
            </a:r>
            <a:endParaRPr lang="en-US" sz="1200" dirty="0"/>
          </a:p>
        </p:txBody>
      </p:sp>
      <p:sp>
        <p:nvSpPr>
          <p:cNvPr id="12" name="Shape 9"/>
          <p:cNvSpPr/>
          <p:nvPr/>
        </p:nvSpPr>
        <p:spPr>
          <a:xfrm>
            <a:off x="566928" y="4023360"/>
            <a:ext cx="457200" cy="457200"/>
          </a:xfrm>
          <a:prstGeom prst="roundRect">
            <a:avLst>
              <a:gd name="adj" fmla="val 16000"/>
            </a:avLst>
          </a:prstGeom>
          <a:solidFill>
            <a:srgbClr val="3E86DB"/>
          </a:solidFill>
        </p:spPr>
      </p:sp>
      <p:sp>
        <p:nvSpPr>
          <p:cNvPr id="13" name="Text 10"/>
          <p:cNvSpPr/>
          <p:nvPr/>
        </p:nvSpPr>
        <p:spPr>
          <a:xfrm>
            <a:off x="566928" y="4023360"/>
            <a:ext cx="457200" cy="45720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4" name="Text 11"/>
          <p:cNvSpPr/>
          <p:nvPr/>
        </p:nvSpPr>
        <p:spPr>
          <a:xfrm>
            <a:off x="1188720" y="3977640"/>
            <a:ext cx="5669280" cy="36576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Lower Total Cost</a:t>
            </a:r>
            <a:endParaRPr lang="en-US" sz="1800" dirty="0"/>
          </a:p>
        </p:txBody>
      </p:sp>
      <p:sp>
        <p:nvSpPr>
          <p:cNvPr id="15" name="Text 12"/>
          <p:cNvSpPr/>
          <p:nvPr/>
        </p:nvSpPr>
        <p:spPr>
          <a:xfrm>
            <a:off x="1188720" y="4370832"/>
            <a:ext cx="5760720" cy="640080"/>
          </a:xfrm>
          <a:prstGeom prst="rect">
            <a:avLst/>
          </a:prstGeom>
          <a:noFill/>
        </p:spPr>
        <p:txBody>
          <a:bodyPr wrap="square" rtlCol="0" anchor="ctr"/>
          <a:lstStyle/>
          <a:p>
            <a:pPr marL="0" indent="0" algn="l">
              <a:lnSpc>
                <a:spcPct val="112000"/>
              </a:lnSpc>
              <a:buNone/>
            </a:pP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Eliminate re-packaging fees, reduce field visits, and gain full cost visibility with per-device telemetry and automatic caps.</a:t>
            </a:r>
            <a:endParaRPr lang="en-US" sz="1200" dirty="0"/>
          </a:p>
        </p:txBody>
      </p:sp>
      <p:sp>
        <p:nvSpPr>
          <p:cNvPr id="16" name="Shape 13"/>
          <p:cNvSpPr/>
          <p:nvPr/>
        </p:nvSpPr>
        <p:spPr>
          <a:xfrm>
            <a:off x="566928" y="5303520"/>
            <a:ext cx="457200" cy="457200"/>
          </a:xfrm>
          <a:prstGeom prst="roundRect">
            <a:avLst>
              <a:gd name="adj" fmla="val 16000"/>
            </a:avLst>
          </a:prstGeom>
          <a:solidFill>
            <a:srgbClr val="3E86DB"/>
          </a:solidFill>
        </p:spPr>
      </p:sp>
      <p:sp>
        <p:nvSpPr>
          <p:cNvPr id="17" name="Text 14"/>
          <p:cNvSpPr/>
          <p:nvPr/>
        </p:nvSpPr>
        <p:spPr>
          <a:xfrm>
            <a:off x="566928" y="5303520"/>
            <a:ext cx="457200" cy="45720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8" name="Text 15"/>
          <p:cNvSpPr/>
          <p:nvPr/>
        </p:nvSpPr>
        <p:spPr>
          <a:xfrm>
            <a:off x="1188720" y="5257800"/>
            <a:ext cx="5669280" cy="36576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Single Partner SLA</a:t>
            </a:r>
            <a:endParaRPr lang="en-US" sz="1800" dirty="0"/>
          </a:p>
        </p:txBody>
      </p:sp>
      <p:sp>
        <p:nvSpPr>
          <p:cNvPr id="19" name="Text 16"/>
          <p:cNvSpPr/>
          <p:nvPr/>
        </p:nvSpPr>
        <p:spPr>
          <a:xfrm>
            <a:off x="1188720" y="5650992"/>
            <a:ext cx="5760720" cy="640080"/>
          </a:xfrm>
          <a:prstGeom prst="rect">
            <a:avLst/>
          </a:prstGeom>
          <a:noFill/>
        </p:spPr>
        <p:txBody>
          <a:bodyPr wrap="square" rtlCol="0" anchor="ctr"/>
          <a:lstStyle/>
          <a:p>
            <a:pPr marL="0" indent="0" algn="l">
              <a:lnSpc>
                <a:spcPct val="112000"/>
              </a:lnSpc>
              <a:buNone/>
            </a:pPr>
            <a:r>
              <a:rPr lang="en-US" sz="12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One point of contact for hardware, connectivity, and diagnostics. Faster resolution, clearer accountability.</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sp>
        <p:nvSpPr>
          <p:cNvPr id="2" name="Text 0"/>
          <p:cNvSpPr/>
          <p:nvPr/>
        </p:nvSpPr>
        <p:spPr>
          <a:xfrm>
            <a:off x="566928" y="914400"/>
            <a:ext cx="2002536"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VALUE PROPOSITIONS</a:t>
            </a:r>
            <a:endParaRPr lang="en-US" sz="1050" dirty="0"/>
          </a:p>
        </p:txBody>
      </p:sp>
      <p:sp>
        <p:nvSpPr>
          <p:cNvPr id="3" name="Text 1"/>
          <p:cNvSpPr/>
          <p:nvPr/>
        </p:nvSpPr>
        <p:spPr>
          <a:xfrm>
            <a:off x="548640" y="1280160"/>
            <a:ext cx="1005840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Uptime &amp; Provisioning</a:t>
            </a:r>
            <a:endParaRPr lang="en-US" sz="3400" dirty="0"/>
          </a:p>
        </p:txBody>
      </p:sp>
      <p:sp>
        <p:nvSpPr>
          <p:cNvPr id="4" name="Shape 2"/>
          <p:cNvSpPr/>
          <p:nvPr/>
        </p:nvSpPr>
        <p:spPr>
          <a:xfrm>
            <a:off x="548640" y="2743200"/>
            <a:ext cx="502920" cy="502920"/>
          </a:xfrm>
          <a:prstGeom prst="roundRect">
            <a:avLst>
              <a:gd name="adj" fmla="val 14545"/>
            </a:avLst>
          </a:prstGeom>
          <a:solidFill>
            <a:srgbClr val="3E86DB"/>
          </a:solidFill>
        </p:spPr>
      </p:sp>
      <p:sp>
        <p:nvSpPr>
          <p:cNvPr id="5" name="Text 3"/>
          <p:cNvSpPr/>
          <p:nvPr/>
        </p:nvSpPr>
        <p:spPr>
          <a:xfrm>
            <a:off x="548640" y="2743200"/>
            <a:ext cx="502920" cy="50292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6" name="Text 4"/>
          <p:cNvSpPr/>
          <p:nvPr/>
        </p:nvSpPr>
        <p:spPr>
          <a:xfrm>
            <a:off x="1207008" y="2688336"/>
            <a:ext cx="2862072" cy="640080"/>
          </a:xfrm>
          <a:prstGeom prst="rect">
            <a:avLst/>
          </a:prstGeom>
          <a:noFill/>
        </p:spPr>
        <p:txBody>
          <a:bodyPr wrap="square" rtlCol="0" anchor="t"/>
          <a:lstStyle/>
          <a:p>
            <a:pPr marL="0" indent="0" algn="l">
              <a:buNone/>
            </a:pPr>
            <a:r>
              <a:rPr lang="en-US" sz="1600" dirty="0">
                <a:solidFill>
                  <a:srgbClr val="FFFFFF"/>
                </a:solidFill>
                <a:latin typeface="Georgia" panose="02040502050405090303" pitchFamily="34" charset="0"/>
                <a:ea typeface="Georgia" panose="02040502050405090303" pitchFamily="34" charset="-122"/>
                <a:cs typeface="Georgia" panose="02040502050405090303" pitchFamily="34" charset="-120"/>
              </a:rPr>
              <a:t>Higher Uptime, Fewer Mystery Outages</a:t>
            </a:r>
            <a:endParaRPr lang="en-US" sz="1600" dirty="0"/>
          </a:p>
        </p:txBody>
      </p:sp>
      <p:sp>
        <p:nvSpPr>
          <p:cNvPr id="7" name="Text 5"/>
          <p:cNvSpPr/>
          <p:nvPr/>
        </p:nvSpPr>
        <p:spPr>
          <a:xfrm>
            <a:off x="548640" y="3703320"/>
            <a:ext cx="3520440" cy="2743200"/>
          </a:xfrm>
          <a:prstGeom prst="rect">
            <a:avLst/>
          </a:prstGeom>
          <a:noFill/>
        </p:spPr>
        <p:txBody>
          <a:bodyPr wrap="square" rtlCol="0" anchor="t"/>
          <a:lstStyle/>
          <a:p>
            <a:pPr marL="0" indent="0" algn="l">
              <a:lnSpc>
                <a:spcPct val="130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Automotive-grade eSIMs tolerate heat and vibration far better than plastic SIMs, preventing the 2–3 year degradation that causes silent data loss. Fewer false camera failures, fewer RMAs, more reliable video uploads.</a:t>
            </a:r>
            <a:endParaRPr lang="en-US" sz="1300" dirty="0"/>
          </a:p>
        </p:txBody>
      </p:sp>
      <p:sp>
        <p:nvSpPr>
          <p:cNvPr id="8" name="Shape 6"/>
          <p:cNvSpPr/>
          <p:nvPr/>
        </p:nvSpPr>
        <p:spPr>
          <a:xfrm>
            <a:off x="4389120" y="2743200"/>
            <a:ext cx="502920" cy="502920"/>
          </a:xfrm>
          <a:prstGeom prst="roundRect">
            <a:avLst>
              <a:gd name="adj" fmla="val 14545"/>
            </a:avLst>
          </a:prstGeom>
          <a:solidFill>
            <a:srgbClr val="3E86DB"/>
          </a:solidFill>
        </p:spPr>
      </p:sp>
      <p:sp>
        <p:nvSpPr>
          <p:cNvPr id="9" name="Text 7"/>
          <p:cNvSpPr/>
          <p:nvPr/>
        </p:nvSpPr>
        <p:spPr>
          <a:xfrm>
            <a:off x="4389120" y="2743200"/>
            <a:ext cx="502920" cy="50292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0" name="Text 8"/>
          <p:cNvSpPr/>
          <p:nvPr/>
        </p:nvSpPr>
        <p:spPr>
          <a:xfrm>
            <a:off x="5047488" y="2688336"/>
            <a:ext cx="2862072" cy="640080"/>
          </a:xfrm>
          <a:prstGeom prst="rect">
            <a:avLst/>
          </a:prstGeom>
          <a:noFill/>
        </p:spPr>
        <p:txBody>
          <a:bodyPr wrap="square" rtlCol="0" anchor="t"/>
          <a:lstStyle/>
          <a:p>
            <a:pPr marL="0" indent="0" algn="l">
              <a:buNone/>
            </a:pPr>
            <a:r>
              <a:rPr lang="en-US" sz="1600" dirty="0">
                <a:solidFill>
                  <a:srgbClr val="FFFFFF"/>
                </a:solidFill>
                <a:latin typeface="Georgia" panose="02040502050405090303" pitchFamily="34" charset="0"/>
                <a:ea typeface="Georgia" panose="02040502050405090303" pitchFamily="34" charset="-122"/>
                <a:cs typeface="Georgia" panose="02040502050405090303" pitchFamily="34" charset="-120"/>
              </a:rPr>
              <a:t>Zero-Touch Provisioning &amp; Faster Rollouts</a:t>
            </a:r>
            <a:endParaRPr lang="en-US" sz="1600" dirty="0"/>
          </a:p>
        </p:txBody>
      </p:sp>
      <p:sp>
        <p:nvSpPr>
          <p:cNvPr id="11" name="Text 9"/>
          <p:cNvSpPr/>
          <p:nvPr/>
        </p:nvSpPr>
        <p:spPr>
          <a:xfrm>
            <a:off x="4389120" y="3703320"/>
            <a:ext cx="3520440" cy="2743200"/>
          </a:xfrm>
          <a:prstGeom prst="rect">
            <a:avLst/>
          </a:prstGeom>
          <a:noFill/>
        </p:spPr>
        <p:txBody>
          <a:bodyPr wrap="square" rtlCol="0" anchor="t"/>
          <a:lstStyle/>
          <a:p>
            <a:pPr marL="0" indent="0" algn="l">
              <a:lnSpc>
                <a:spcPct val="130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Ship sealed devices; activate, assign APNs, and set policies over the air. Bulk provisioning (IMEI ↔ ICCID mapping), policy templates, and automated QA cut weeks from deployment timelines.</a:t>
            </a:r>
            <a:endParaRPr lang="en-US" sz="1300" dirty="0"/>
          </a:p>
        </p:txBody>
      </p:sp>
      <p:sp>
        <p:nvSpPr>
          <p:cNvPr id="12" name="Shape 10"/>
          <p:cNvSpPr/>
          <p:nvPr/>
        </p:nvSpPr>
        <p:spPr>
          <a:xfrm>
            <a:off x="8229600" y="2743200"/>
            <a:ext cx="502920" cy="502920"/>
          </a:xfrm>
          <a:prstGeom prst="roundRect">
            <a:avLst>
              <a:gd name="adj" fmla="val 14545"/>
            </a:avLst>
          </a:prstGeom>
          <a:solidFill>
            <a:srgbClr val="3E86DB"/>
          </a:solidFill>
        </p:spPr>
      </p:sp>
      <p:sp>
        <p:nvSpPr>
          <p:cNvPr id="13" name="Text 11"/>
          <p:cNvSpPr/>
          <p:nvPr/>
        </p:nvSpPr>
        <p:spPr>
          <a:xfrm>
            <a:off x="8229600" y="2743200"/>
            <a:ext cx="502920" cy="50292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4" name="Text 12"/>
          <p:cNvSpPr/>
          <p:nvPr/>
        </p:nvSpPr>
        <p:spPr>
          <a:xfrm>
            <a:off x="8887968" y="2688336"/>
            <a:ext cx="2862072" cy="640080"/>
          </a:xfrm>
          <a:prstGeom prst="rect">
            <a:avLst/>
          </a:prstGeom>
          <a:noFill/>
        </p:spPr>
        <p:txBody>
          <a:bodyPr wrap="square" rtlCol="0" anchor="t"/>
          <a:lstStyle/>
          <a:p>
            <a:pPr marL="0" indent="0" algn="l">
              <a:buNone/>
            </a:pPr>
            <a:r>
              <a:rPr lang="en-US" sz="1600" dirty="0">
                <a:solidFill>
                  <a:srgbClr val="FFFFFF"/>
                </a:solidFill>
                <a:latin typeface="Georgia" panose="02040502050405090303" pitchFamily="34" charset="0"/>
                <a:ea typeface="Georgia" panose="02040502050405090303" pitchFamily="34" charset="-122"/>
                <a:cs typeface="Georgia" panose="02040502050405090303" pitchFamily="34" charset="-120"/>
              </a:rPr>
              <a:t>Carrier Agility Without Hardware Swaps</a:t>
            </a:r>
            <a:endParaRPr lang="en-US" sz="1600" dirty="0"/>
          </a:p>
        </p:txBody>
      </p:sp>
      <p:sp>
        <p:nvSpPr>
          <p:cNvPr id="15" name="Text 13"/>
          <p:cNvSpPr/>
          <p:nvPr/>
        </p:nvSpPr>
        <p:spPr>
          <a:xfrm>
            <a:off x="8229600" y="3703320"/>
            <a:ext cx="3520440" cy="2743200"/>
          </a:xfrm>
          <a:prstGeom prst="rect">
            <a:avLst/>
          </a:prstGeom>
          <a:noFill/>
        </p:spPr>
        <p:txBody>
          <a:bodyPr wrap="square" rtlCol="0" anchor="t"/>
          <a:lstStyle/>
          <a:p>
            <a:pPr marL="0" indent="0" algn="l">
              <a:lnSpc>
                <a:spcPct val="130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Multi-profile eUICC lets you switch carriers / IMSI OTA — ideal for coverage gaps, roaming costs, or 2G/3G sunsets. Choose LTE Cat-1 / Cat-M / NB-IoT profiles per region without touching the truck.</a:t>
            </a:r>
            <a:endParaRPr lang="en-US" sz="13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sp>
        <p:nvSpPr>
          <p:cNvPr id="2" name="Text 0"/>
          <p:cNvSpPr/>
          <p:nvPr/>
        </p:nvSpPr>
        <p:spPr>
          <a:xfrm>
            <a:off x="566928" y="731520"/>
            <a:ext cx="2002536"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VALUE PROPOSITIONS</a:t>
            </a:r>
            <a:endParaRPr lang="en-US" sz="1050" dirty="0"/>
          </a:p>
        </p:txBody>
      </p:sp>
      <p:sp>
        <p:nvSpPr>
          <p:cNvPr id="3" name="Text 1"/>
          <p:cNvSpPr/>
          <p:nvPr/>
        </p:nvSpPr>
        <p:spPr>
          <a:xfrm>
            <a:off x="548640" y="1097280"/>
            <a:ext cx="1005840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Performance &amp; Maintenance</a:t>
            </a:r>
            <a:endParaRPr lang="en-US" sz="3400" dirty="0"/>
          </a:p>
        </p:txBody>
      </p:sp>
      <p:sp>
        <p:nvSpPr>
          <p:cNvPr id="4" name="Shape 2"/>
          <p:cNvSpPr/>
          <p:nvPr/>
        </p:nvSpPr>
        <p:spPr>
          <a:xfrm>
            <a:off x="548640" y="2331720"/>
            <a:ext cx="5349240" cy="1783080"/>
          </a:xfrm>
          <a:prstGeom prst="roundRect">
            <a:avLst>
              <a:gd name="adj" fmla="val 1538"/>
            </a:avLst>
          </a:prstGeom>
          <a:solidFill>
            <a:srgbClr val="28313F"/>
          </a:solidFill>
          <a:ln w="12700">
            <a:solidFill>
              <a:srgbClr val="39455A"/>
            </a:solidFill>
            <a:prstDash val="solid"/>
          </a:ln>
        </p:spPr>
      </p:sp>
      <p:sp>
        <p:nvSpPr>
          <p:cNvPr id="5" name="Shape 3"/>
          <p:cNvSpPr/>
          <p:nvPr/>
        </p:nvSpPr>
        <p:spPr>
          <a:xfrm>
            <a:off x="822960" y="2624328"/>
            <a:ext cx="411480" cy="411480"/>
          </a:xfrm>
          <a:prstGeom prst="roundRect">
            <a:avLst>
              <a:gd name="adj" fmla="val 17778"/>
            </a:avLst>
          </a:prstGeom>
          <a:solidFill>
            <a:srgbClr val="3E86DB"/>
          </a:solidFill>
        </p:spPr>
      </p:sp>
      <p:sp>
        <p:nvSpPr>
          <p:cNvPr id="6" name="Text 4"/>
          <p:cNvSpPr/>
          <p:nvPr/>
        </p:nvSpPr>
        <p:spPr>
          <a:xfrm>
            <a:off x="822960" y="2624328"/>
            <a:ext cx="411480" cy="41148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7" name="Text 5"/>
          <p:cNvSpPr/>
          <p:nvPr/>
        </p:nvSpPr>
        <p:spPr>
          <a:xfrm>
            <a:off x="1371600" y="2587752"/>
            <a:ext cx="4251960" cy="457200"/>
          </a:xfrm>
          <a:prstGeom prst="rect">
            <a:avLst/>
          </a:prstGeom>
          <a:noFill/>
        </p:spPr>
        <p:txBody>
          <a:bodyPr wrap="square" rtlCol="0" anchor="ctr"/>
          <a:lstStyle/>
          <a:p>
            <a:pPr marL="0" indent="0" algn="l">
              <a:buNone/>
            </a:pPr>
            <a:r>
              <a:rPr lang="en-US" sz="1550" dirty="0">
                <a:solidFill>
                  <a:srgbClr val="FFFFFF"/>
                </a:solidFill>
                <a:latin typeface="Georgia" panose="02040502050405090303" pitchFamily="34" charset="0"/>
                <a:ea typeface="Georgia" panose="02040502050405090303" pitchFamily="34" charset="-122"/>
                <a:cs typeface="Georgia" panose="02040502050405090303" pitchFamily="34" charset="-120"/>
              </a:rPr>
              <a:t>Better Video Telematics Performance</a:t>
            </a:r>
            <a:endParaRPr lang="en-US" sz="1550" dirty="0"/>
          </a:p>
        </p:txBody>
      </p:sp>
      <p:sp>
        <p:nvSpPr>
          <p:cNvPr id="8" name="Text 6"/>
          <p:cNvSpPr/>
          <p:nvPr/>
        </p:nvSpPr>
        <p:spPr>
          <a:xfrm>
            <a:off x="822960" y="3172968"/>
            <a:ext cx="4800600" cy="822960"/>
          </a:xfrm>
          <a:prstGeom prst="rect">
            <a:avLst/>
          </a:prstGeom>
          <a:noFill/>
        </p:spPr>
        <p:txBody>
          <a:bodyPr wrap="square" rtlCol="0" anchor="t"/>
          <a:lstStyle/>
          <a:p>
            <a:pPr marL="0" indent="0" algn="l">
              <a:lnSpc>
                <a:spcPct val="114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Private APN/QoS options, pooled data, and burst allowances keep alert clips and evidence uploads flowing during spikes — collisions, storm events, and audits.</a:t>
            </a:r>
            <a:endParaRPr lang="en-US" sz="1150" dirty="0"/>
          </a:p>
        </p:txBody>
      </p:sp>
      <p:sp>
        <p:nvSpPr>
          <p:cNvPr id="9" name="Shape 7"/>
          <p:cNvSpPr/>
          <p:nvPr/>
        </p:nvSpPr>
        <p:spPr>
          <a:xfrm>
            <a:off x="6263640" y="2331720"/>
            <a:ext cx="5349240" cy="1783080"/>
          </a:xfrm>
          <a:prstGeom prst="roundRect">
            <a:avLst>
              <a:gd name="adj" fmla="val 1538"/>
            </a:avLst>
          </a:prstGeom>
          <a:solidFill>
            <a:srgbClr val="28313F"/>
          </a:solidFill>
          <a:ln w="12700">
            <a:solidFill>
              <a:srgbClr val="39455A"/>
            </a:solidFill>
            <a:prstDash val="solid"/>
          </a:ln>
        </p:spPr>
      </p:sp>
      <p:sp>
        <p:nvSpPr>
          <p:cNvPr id="10" name="Shape 8"/>
          <p:cNvSpPr/>
          <p:nvPr/>
        </p:nvSpPr>
        <p:spPr>
          <a:xfrm>
            <a:off x="6537960" y="2624328"/>
            <a:ext cx="411480" cy="411480"/>
          </a:xfrm>
          <a:prstGeom prst="roundRect">
            <a:avLst>
              <a:gd name="adj" fmla="val 17778"/>
            </a:avLst>
          </a:prstGeom>
          <a:solidFill>
            <a:srgbClr val="3E86DB"/>
          </a:solidFill>
        </p:spPr>
      </p:sp>
      <p:sp>
        <p:nvSpPr>
          <p:cNvPr id="11" name="Text 9"/>
          <p:cNvSpPr/>
          <p:nvPr/>
        </p:nvSpPr>
        <p:spPr>
          <a:xfrm>
            <a:off x="6537960" y="2624328"/>
            <a:ext cx="411480" cy="41148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2" name="Text 10"/>
          <p:cNvSpPr/>
          <p:nvPr/>
        </p:nvSpPr>
        <p:spPr>
          <a:xfrm>
            <a:off x="7086600" y="2587752"/>
            <a:ext cx="4251960" cy="457200"/>
          </a:xfrm>
          <a:prstGeom prst="rect">
            <a:avLst/>
          </a:prstGeom>
          <a:noFill/>
        </p:spPr>
        <p:txBody>
          <a:bodyPr wrap="square" rtlCol="0" anchor="ctr"/>
          <a:lstStyle/>
          <a:p>
            <a:pPr marL="0" indent="0" algn="l">
              <a:buNone/>
            </a:pPr>
            <a:r>
              <a:rPr lang="en-US" sz="1550" dirty="0">
                <a:solidFill>
                  <a:srgbClr val="FFFFFF"/>
                </a:solidFill>
                <a:latin typeface="Georgia" panose="02040502050405090303" pitchFamily="34" charset="0"/>
                <a:ea typeface="Georgia" panose="02040502050405090303" pitchFamily="34" charset="-122"/>
                <a:cs typeface="Georgia" panose="02040502050405090303" pitchFamily="34" charset="-120"/>
              </a:rPr>
              <a:t>Stronger Security &amp; Compliance</a:t>
            </a:r>
            <a:endParaRPr lang="en-US" sz="1550" dirty="0"/>
          </a:p>
        </p:txBody>
      </p:sp>
      <p:sp>
        <p:nvSpPr>
          <p:cNvPr id="13" name="Text 11"/>
          <p:cNvSpPr/>
          <p:nvPr/>
        </p:nvSpPr>
        <p:spPr>
          <a:xfrm>
            <a:off x="6537960" y="3172968"/>
            <a:ext cx="4800600" cy="822960"/>
          </a:xfrm>
          <a:prstGeom prst="rect">
            <a:avLst/>
          </a:prstGeom>
          <a:noFill/>
        </p:spPr>
        <p:txBody>
          <a:bodyPr wrap="square" rtlCol="0" anchor="t"/>
          <a:lstStyle/>
          <a:p>
            <a:pPr marL="0" indent="0" algn="l">
              <a:lnSpc>
                <a:spcPct val="114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Private APN/VPN, IMEI lock, SIM theft prevention, and audit trails at the line level. Centralized policy means fewer misconfigurations in the field.</a:t>
            </a:r>
            <a:endParaRPr lang="en-US" sz="1150" dirty="0"/>
          </a:p>
        </p:txBody>
      </p:sp>
      <p:sp>
        <p:nvSpPr>
          <p:cNvPr id="14" name="Shape 12"/>
          <p:cNvSpPr/>
          <p:nvPr/>
        </p:nvSpPr>
        <p:spPr>
          <a:xfrm>
            <a:off x="548640" y="4434840"/>
            <a:ext cx="5349240" cy="1783080"/>
          </a:xfrm>
          <a:prstGeom prst="roundRect">
            <a:avLst>
              <a:gd name="adj" fmla="val 1538"/>
            </a:avLst>
          </a:prstGeom>
          <a:solidFill>
            <a:srgbClr val="28313F"/>
          </a:solidFill>
          <a:ln w="12700">
            <a:solidFill>
              <a:srgbClr val="39455A"/>
            </a:solidFill>
            <a:prstDash val="solid"/>
          </a:ln>
        </p:spPr>
      </p:sp>
      <p:sp>
        <p:nvSpPr>
          <p:cNvPr id="15" name="Shape 13"/>
          <p:cNvSpPr/>
          <p:nvPr/>
        </p:nvSpPr>
        <p:spPr>
          <a:xfrm>
            <a:off x="822960" y="4727448"/>
            <a:ext cx="411480" cy="411480"/>
          </a:xfrm>
          <a:prstGeom prst="roundRect">
            <a:avLst>
              <a:gd name="adj" fmla="val 17778"/>
            </a:avLst>
          </a:prstGeom>
          <a:solidFill>
            <a:srgbClr val="3E86DB"/>
          </a:solidFill>
        </p:spPr>
      </p:sp>
      <p:sp>
        <p:nvSpPr>
          <p:cNvPr id="16" name="Text 14"/>
          <p:cNvSpPr/>
          <p:nvPr/>
        </p:nvSpPr>
        <p:spPr>
          <a:xfrm>
            <a:off x="822960" y="4727448"/>
            <a:ext cx="411480" cy="41148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17" name="Text 15"/>
          <p:cNvSpPr/>
          <p:nvPr/>
        </p:nvSpPr>
        <p:spPr>
          <a:xfrm>
            <a:off x="1371600" y="4690872"/>
            <a:ext cx="4251960" cy="457200"/>
          </a:xfrm>
          <a:prstGeom prst="rect">
            <a:avLst/>
          </a:prstGeom>
          <a:noFill/>
        </p:spPr>
        <p:txBody>
          <a:bodyPr wrap="square" rtlCol="0" anchor="ctr"/>
          <a:lstStyle/>
          <a:p>
            <a:pPr marL="0" indent="0" algn="l">
              <a:buNone/>
            </a:pPr>
            <a:r>
              <a:rPr lang="en-US" sz="1550" dirty="0">
                <a:solidFill>
                  <a:srgbClr val="FFFFFF"/>
                </a:solidFill>
                <a:latin typeface="Georgia" panose="02040502050405090303" pitchFamily="34" charset="0"/>
                <a:ea typeface="Georgia" panose="02040502050405090303" pitchFamily="34" charset="-122"/>
                <a:cs typeface="Georgia" panose="02040502050405090303" pitchFamily="34" charset="-120"/>
              </a:rPr>
              <a:t>One Partner, One SLA</a:t>
            </a:r>
            <a:endParaRPr lang="en-US" sz="1550" dirty="0"/>
          </a:p>
        </p:txBody>
      </p:sp>
      <p:sp>
        <p:nvSpPr>
          <p:cNvPr id="18" name="Text 16"/>
          <p:cNvSpPr/>
          <p:nvPr/>
        </p:nvSpPr>
        <p:spPr>
          <a:xfrm>
            <a:off x="822960" y="5276088"/>
            <a:ext cx="4800600" cy="822960"/>
          </a:xfrm>
          <a:prstGeom prst="rect">
            <a:avLst/>
          </a:prstGeom>
          <a:noFill/>
        </p:spPr>
        <p:txBody>
          <a:bodyPr wrap="square" rtlCol="0" anchor="t"/>
          <a:lstStyle/>
          <a:p>
            <a:pPr marL="0" indent="0" algn="l">
              <a:lnSpc>
                <a:spcPct val="114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Hardware + connectivity + diagnostics under a single support model. Our NOC monitors device/SIM health so issues are resolved faster with clearer ownership.</a:t>
            </a:r>
            <a:endParaRPr lang="en-US" sz="1150" dirty="0"/>
          </a:p>
        </p:txBody>
      </p:sp>
      <p:sp>
        <p:nvSpPr>
          <p:cNvPr id="19" name="Shape 17"/>
          <p:cNvSpPr/>
          <p:nvPr/>
        </p:nvSpPr>
        <p:spPr>
          <a:xfrm>
            <a:off x="6263640" y="4434840"/>
            <a:ext cx="5349240" cy="1783080"/>
          </a:xfrm>
          <a:prstGeom prst="roundRect">
            <a:avLst>
              <a:gd name="adj" fmla="val 1538"/>
            </a:avLst>
          </a:prstGeom>
          <a:solidFill>
            <a:srgbClr val="28313F"/>
          </a:solidFill>
          <a:ln w="12700">
            <a:solidFill>
              <a:srgbClr val="39455A"/>
            </a:solidFill>
            <a:prstDash val="solid"/>
          </a:ln>
        </p:spPr>
      </p:sp>
      <p:sp>
        <p:nvSpPr>
          <p:cNvPr id="20" name="Shape 18"/>
          <p:cNvSpPr/>
          <p:nvPr/>
        </p:nvSpPr>
        <p:spPr>
          <a:xfrm>
            <a:off x="6537960" y="4727448"/>
            <a:ext cx="411480" cy="411480"/>
          </a:xfrm>
          <a:prstGeom prst="roundRect">
            <a:avLst>
              <a:gd name="adj" fmla="val 17778"/>
            </a:avLst>
          </a:prstGeom>
          <a:solidFill>
            <a:srgbClr val="3E86DB"/>
          </a:solidFill>
        </p:spPr>
      </p:sp>
      <p:sp>
        <p:nvSpPr>
          <p:cNvPr id="21" name="Text 19"/>
          <p:cNvSpPr/>
          <p:nvPr/>
        </p:nvSpPr>
        <p:spPr>
          <a:xfrm>
            <a:off x="6537960" y="4727448"/>
            <a:ext cx="411480" cy="411480"/>
          </a:xfrm>
          <a:prstGeom prst="rect">
            <a:avLst/>
          </a:prstGeom>
          <a:noFill/>
        </p:spPr>
        <p:txBody>
          <a:bodyPr wrap="square" rtlCol="0" anchor="ctr"/>
          <a:lstStyle/>
          <a:p>
            <a:pPr marL="0" indent="0" algn="ctr">
              <a:buNone/>
            </a:pPr>
            <a:r>
              <a:rPr lang="en-US" sz="18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1800" dirty="0"/>
          </a:p>
        </p:txBody>
      </p:sp>
      <p:sp>
        <p:nvSpPr>
          <p:cNvPr id="22" name="Text 20"/>
          <p:cNvSpPr/>
          <p:nvPr/>
        </p:nvSpPr>
        <p:spPr>
          <a:xfrm>
            <a:off x="7086600" y="4690872"/>
            <a:ext cx="4251960" cy="457200"/>
          </a:xfrm>
          <a:prstGeom prst="rect">
            <a:avLst/>
          </a:prstGeom>
          <a:noFill/>
        </p:spPr>
        <p:txBody>
          <a:bodyPr wrap="square" rtlCol="0" anchor="ctr"/>
          <a:lstStyle/>
          <a:p>
            <a:pPr marL="0" indent="0" algn="l">
              <a:buNone/>
            </a:pPr>
            <a:r>
              <a:rPr lang="en-US" sz="1550" dirty="0">
                <a:solidFill>
                  <a:srgbClr val="FFFFFF"/>
                </a:solidFill>
                <a:latin typeface="Georgia" panose="02040502050405090303" pitchFamily="34" charset="0"/>
                <a:ea typeface="Georgia" panose="02040502050405090303" pitchFamily="34" charset="-122"/>
                <a:cs typeface="Georgia" panose="02040502050405090303" pitchFamily="34" charset="-120"/>
              </a:rPr>
              <a:t>Deep Diagnostics &amp; Cost Control</a:t>
            </a:r>
            <a:endParaRPr lang="en-US" sz="1550" dirty="0"/>
          </a:p>
        </p:txBody>
      </p:sp>
      <p:sp>
        <p:nvSpPr>
          <p:cNvPr id="23" name="Text 21"/>
          <p:cNvSpPr/>
          <p:nvPr/>
        </p:nvSpPr>
        <p:spPr>
          <a:xfrm>
            <a:off x="6537960" y="5276088"/>
            <a:ext cx="4800600" cy="822960"/>
          </a:xfrm>
          <a:prstGeom prst="rect">
            <a:avLst/>
          </a:prstGeom>
          <a:noFill/>
        </p:spPr>
        <p:txBody>
          <a:bodyPr wrap="square" rtlCol="0" anchor="t"/>
          <a:lstStyle/>
          <a:p>
            <a:pPr marL="0" indent="0" algn="l">
              <a:lnSpc>
                <a:spcPct val="114000"/>
              </a:lnSpc>
              <a:buNone/>
            </a:pPr>
            <a:r>
              <a:rPr lang="en-US" sz="11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Per-device telemetry on signal, registration state, fallback behavior, and data usage. Automatic alerts, caps, and remote suspend/resume — no more bill shocks.</a:t>
            </a:r>
            <a:endParaRPr lang="en-US" sz="11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sp>
        <p:nvSpPr>
          <p:cNvPr id="2" name="Text 0"/>
          <p:cNvSpPr/>
          <p:nvPr/>
        </p:nvSpPr>
        <p:spPr>
          <a:xfrm>
            <a:off x="566928" y="868680"/>
            <a:ext cx="2002536"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VALUE PROPOSITIONS</a:t>
            </a:r>
            <a:endParaRPr lang="en-US" sz="1050" dirty="0"/>
          </a:p>
        </p:txBody>
      </p:sp>
      <p:sp>
        <p:nvSpPr>
          <p:cNvPr id="3" name="Text 1"/>
          <p:cNvSpPr/>
          <p:nvPr/>
        </p:nvSpPr>
        <p:spPr>
          <a:xfrm>
            <a:off x="548640" y="1234440"/>
            <a:ext cx="1005840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TCO: Total Cost of Ownership</a:t>
            </a:r>
            <a:endParaRPr lang="en-US" sz="3400" dirty="0"/>
          </a:p>
        </p:txBody>
      </p:sp>
      <p:sp>
        <p:nvSpPr>
          <p:cNvPr id="4" name="Text 2"/>
          <p:cNvSpPr/>
          <p:nvPr/>
        </p:nvSpPr>
        <p:spPr>
          <a:xfrm>
            <a:off x="566928" y="2148840"/>
            <a:ext cx="10424160" cy="640080"/>
          </a:xfrm>
          <a:prstGeom prst="rect">
            <a:avLst/>
          </a:prstGeom>
          <a:noFill/>
        </p:spPr>
        <p:txBody>
          <a:bodyPr wrap="square" rtlCol="0" anchor="ctr"/>
          <a:lstStyle/>
          <a:p>
            <a:pPr marL="0" indent="0" algn="l">
              <a:lnSpc>
                <a:spcPct val="120000"/>
              </a:lnSpc>
              <a:buNone/>
            </a:pPr>
            <a:r>
              <a:rPr lang="en-US" sz="14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TCO is the </a:t>
            </a:r>
            <a:r>
              <a:rPr lang="en-US" sz="140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complete cost</a:t>
            </a:r>
            <a:r>
              <a:rPr lang="en-US" sz="14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 of owning and operating an asset over its entire lifecycle — purchase price, operational costs, maintenance, and eventual disposal.</a:t>
            </a:r>
            <a:endParaRPr lang="en-US" sz="1400" dirty="0"/>
          </a:p>
        </p:txBody>
      </p:sp>
      <p:sp>
        <p:nvSpPr>
          <p:cNvPr id="5" name="Shape 3"/>
          <p:cNvSpPr/>
          <p:nvPr/>
        </p:nvSpPr>
        <p:spPr>
          <a:xfrm>
            <a:off x="566928" y="3200400"/>
            <a:ext cx="5394960" cy="2743200"/>
          </a:xfrm>
          <a:prstGeom prst="roundRect">
            <a:avLst>
              <a:gd name="adj" fmla="val 1000"/>
            </a:avLst>
          </a:prstGeom>
          <a:solidFill>
            <a:srgbClr val="28313F"/>
          </a:solidFill>
          <a:ln w="12700">
            <a:solidFill>
              <a:srgbClr val="39455A"/>
            </a:solidFill>
            <a:prstDash val="solid"/>
          </a:ln>
        </p:spPr>
      </p:sp>
      <p:sp>
        <p:nvSpPr>
          <p:cNvPr id="6" name="Shape 4"/>
          <p:cNvSpPr/>
          <p:nvPr/>
        </p:nvSpPr>
        <p:spPr>
          <a:xfrm>
            <a:off x="566928" y="3200400"/>
            <a:ext cx="5394960" cy="0"/>
          </a:xfrm>
          <a:prstGeom prst="line">
            <a:avLst/>
          </a:prstGeom>
          <a:noFill/>
          <a:ln w="38100">
            <a:solidFill>
              <a:srgbClr val="3E86DB"/>
            </a:solidFill>
            <a:prstDash val="solid"/>
          </a:ln>
        </p:spPr>
      </p:sp>
      <p:sp>
        <p:nvSpPr>
          <p:cNvPr id="7" name="Text 5"/>
          <p:cNvSpPr/>
          <p:nvPr/>
        </p:nvSpPr>
        <p:spPr>
          <a:xfrm>
            <a:off x="932688" y="3611880"/>
            <a:ext cx="548640" cy="548640"/>
          </a:xfrm>
          <a:prstGeom prst="rect">
            <a:avLst/>
          </a:prstGeom>
          <a:noFill/>
        </p:spPr>
        <p:txBody>
          <a:bodyPr wrap="square" rtlCol="0" anchor="t"/>
          <a:lstStyle/>
          <a:p>
            <a:pPr marL="0" indent="0" algn="l">
              <a:buNone/>
            </a:pPr>
            <a:r>
              <a:rPr lang="en-US" sz="28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2800" dirty="0"/>
          </a:p>
        </p:txBody>
      </p:sp>
      <p:sp>
        <p:nvSpPr>
          <p:cNvPr id="8" name="Text 6"/>
          <p:cNvSpPr/>
          <p:nvPr/>
        </p:nvSpPr>
        <p:spPr>
          <a:xfrm>
            <a:off x="932688" y="4251960"/>
            <a:ext cx="4663440" cy="457200"/>
          </a:xfrm>
          <a:prstGeom prst="rect">
            <a:avLst/>
          </a:prstGeom>
          <a:noFill/>
        </p:spPr>
        <p:txBody>
          <a:bodyPr wrap="square" rtlCol="0" anchor="ctr"/>
          <a:lstStyle/>
          <a:p>
            <a:pPr marL="0" indent="0" algn="l">
              <a:buNone/>
            </a:pPr>
            <a:r>
              <a:rPr lang="en-US" sz="2200" dirty="0">
                <a:solidFill>
                  <a:srgbClr val="75B9FF"/>
                </a:solidFill>
                <a:latin typeface="Georgia" panose="02040502050405090303" pitchFamily="34" charset="0"/>
                <a:ea typeface="Georgia" panose="02040502050405090303" pitchFamily="34" charset="-122"/>
                <a:cs typeface="Georgia" panose="02040502050405090303" pitchFamily="34" charset="-120"/>
              </a:rPr>
              <a:t>Lower Total Cost</a:t>
            </a:r>
            <a:endParaRPr lang="en-US" sz="2200" dirty="0"/>
          </a:p>
        </p:txBody>
      </p:sp>
      <p:sp>
        <p:nvSpPr>
          <p:cNvPr id="9" name="Text 7"/>
          <p:cNvSpPr/>
          <p:nvPr/>
        </p:nvSpPr>
        <p:spPr>
          <a:xfrm>
            <a:off x="932688" y="4800600"/>
            <a:ext cx="4663440" cy="1005840"/>
          </a:xfrm>
          <a:prstGeom prst="rect">
            <a:avLst/>
          </a:prstGeom>
          <a:noFill/>
        </p:spPr>
        <p:txBody>
          <a:bodyPr wrap="square" rtlCol="0" anchor="t"/>
          <a:lstStyle/>
          <a:p>
            <a:pPr marL="0" indent="0" algn="l">
              <a:lnSpc>
                <a:spcPct val="125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No re-packaging fees, no client labor to open / install / repack, and far fewer site visits from SIM faults. A single truck roll avoided often offsets months of connectivity fees.</a:t>
            </a:r>
            <a:endParaRPr lang="en-US" sz="1300" dirty="0"/>
          </a:p>
        </p:txBody>
      </p:sp>
      <p:sp>
        <p:nvSpPr>
          <p:cNvPr id="10" name="Shape 8"/>
          <p:cNvSpPr/>
          <p:nvPr/>
        </p:nvSpPr>
        <p:spPr>
          <a:xfrm>
            <a:off x="6327648" y="3200400"/>
            <a:ext cx="5394960" cy="2743200"/>
          </a:xfrm>
          <a:prstGeom prst="roundRect">
            <a:avLst>
              <a:gd name="adj" fmla="val 1000"/>
            </a:avLst>
          </a:prstGeom>
          <a:solidFill>
            <a:srgbClr val="28313F"/>
          </a:solidFill>
          <a:ln w="12700">
            <a:solidFill>
              <a:srgbClr val="39455A"/>
            </a:solidFill>
            <a:prstDash val="solid"/>
          </a:ln>
        </p:spPr>
      </p:sp>
      <p:sp>
        <p:nvSpPr>
          <p:cNvPr id="11" name="Shape 9"/>
          <p:cNvSpPr/>
          <p:nvPr/>
        </p:nvSpPr>
        <p:spPr>
          <a:xfrm>
            <a:off x="6327648" y="3200400"/>
            <a:ext cx="5394960" cy="0"/>
          </a:xfrm>
          <a:prstGeom prst="line">
            <a:avLst/>
          </a:prstGeom>
          <a:noFill/>
          <a:ln w="38100">
            <a:solidFill>
              <a:srgbClr val="3E86DB"/>
            </a:solidFill>
            <a:prstDash val="solid"/>
          </a:ln>
        </p:spPr>
      </p:sp>
      <p:sp>
        <p:nvSpPr>
          <p:cNvPr id="12" name="Text 10"/>
          <p:cNvSpPr/>
          <p:nvPr/>
        </p:nvSpPr>
        <p:spPr>
          <a:xfrm>
            <a:off x="6693408" y="3611880"/>
            <a:ext cx="548640" cy="548640"/>
          </a:xfrm>
          <a:prstGeom prst="rect">
            <a:avLst/>
          </a:prstGeom>
          <a:noFill/>
        </p:spPr>
        <p:txBody>
          <a:bodyPr wrap="square" rtlCol="0" anchor="t"/>
          <a:lstStyle/>
          <a:p>
            <a:pPr marL="0" indent="0" algn="l">
              <a:buNone/>
            </a:pPr>
            <a:r>
              <a:rPr lang="en-US" sz="28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2800" dirty="0"/>
          </a:p>
        </p:txBody>
      </p:sp>
      <p:sp>
        <p:nvSpPr>
          <p:cNvPr id="13" name="Text 11"/>
          <p:cNvSpPr/>
          <p:nvPr/>
        </p:nvSpPr>
        <p:spPr>
          <a:xfrm>
            <a:off x="6693408" y="4251960"/>
            <a:ext cx="4663440" cy="457200"/>
          </a:xfrm>
          <a:prstGeom prst="rect">
            <a:avLst/>
          </a:prstGeom>
          <a:noFill/>
        </p:spPr>
        <p:txBody>
          <a:bodyPr wrap="square" rtlCol="0" anchor="ctr"/>
          <a:lstStyle/>
          <a:p>
            <a:pPr marL="0" indent="0" algn="l">
              <a:buNone/>
            </a:pPr>
            <a:r>
              <a:rPr lang="en-US" sz="2200" dirty="0">
                <a:solidFill>
                  <a:srgbClr val="75B9FF"/>
                </a:solidFill>
                <a:latin typeface="Georgia" panose="02040502050405090303" pitchFamily="34" charset="0"/>
                <a:ea typeface="Georgia" panose="02040502050405090303" pitchFamily="34" charset="-122"/>
                <a:cs typeface="Georgia" panose="02040502050405090303" pitchFamily="34" charset="-120"/>
              </a:rPr>
              <a:t>Future-Proofing</a:t>
            </a:r>
            <a:endParaRPr lang="en-US" sz="2200" dirty="0"/>
          </a:p>
        </p:txBody>
      </p:sp>
      <p:sp>
        <p:nvSpPr>
          <p:cNvPr id="14" name="Text 12"/>
          <p:cNvSpPr/>
          <p:nvPr/>
        </p:nvSpPr>
        <p:spPr>
          <a:xfrm>
            <a:off x="6693408" y="4800600"/>
            <a:ext cx="4663440" cy="1005840"/>
          </a:xfrm>
          <a:prstGeom prst="rect">
            <a:avLst/>
          </a:prstGeom>
          <a:noFill/>
        </p:spPr>
        <p:txBody>
          <a:bodyPr wrap="square" rtlCol="0" anchor="t"/>
          <a:lstStyle/>
          <a:p>
            <a:pPr marL="0" indent="0" algn="l">
              <a:lnSpc>
                <a:spcPct val="125000"/>
              </a:lnSpc>
              <a:buNone/>
            </a:pPr>
            <a:r>
              <a:rPr lang="en-US" sz="130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eUICC keeps you ready for new radio profiles (e.g., LTE-M / NB-IoT or 5G RedCap) as networks evolve — without hardware changes or field visits.</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E2632"/>
        </a:solidFill>
        <a:effectLst/>
      </p:bgPr>
    </p:bg>
    <p:spTree>
      <p:nvGrpSpPr>
        <p:cNvPr id="1" name=""/>
        <p:cNvGrpSpPr/>
        <p:nvPr/>
      </p:nvGrpSpPr>
      <p:grpSpPr>
        <a:xfrm>
          <a:off x="0" y="0"/>
          <a:ext cx="0" cy="0"/>
          <a:chOff x="0" y="0"/>
          <a:chExt cx="0" cy="0"/>
        </a:xfrm>
      </p:grpSpPr>
      <p:sp>
        <p:nvSpPr>
          <p:cNvPr id="2" name="Text 0"/>
          <p:cNvSpPr/>
          <p:nvPr/>
        </p:nvSpPr>
        <p:spPr>
          <a:xfrm>
            <a:off x="566928" y="713232"/>
            <a:ext cx="2098548" cy="310896"/>
          </a:xfrm>
          <a:prstGeom prst="rect">
            <a:avLst/>
          </a:prstGeom>
          <a:solidFill>
            <a:srgbClr val="0E2A4A"/>
          </a:solidFill>
        </p:spPr>
        <p:txBody>
          <a:bodyPr wrap="square" lIns="0" tIns="0" rIns="0" bIns="0" rtlCol="0" anchor="ctr"/>
          <a:lstStyle/>
          <a:p>
            <a:pPr marL="0" indent="0" algn="ctr">
              <a:buNone/>
            </a:pPr>
            <a:r>
              <a:rPr lang="en-US" sz="1050" b="1" kern="0" spc="15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FLEXIBLE BY DEFAULT</a:t>
            </a:r>
            <a:endParaRPr lang="en-US" sz="1050" dirty="0"/>
          </a:p>
        </p:txBody>
      </p:sp>
      <p:sp>
        <p:nvSpPr>
          <p:cNvPr id="3" name="Text 1"/>
          <p:cNvSpPr/>
          <p:nvPr/>
        </p:nvSpPr>
        <p:spPr>
          <a:xfrm>
            <a:off x="548640" y="1051560"/>
            <a:ext cx="10058400" cy="822960"/>
          </a:xfrm>
          <a:prstGeom prst="rect">
            <a:avLst/>
          </a:prstGeom>
          <a:noFill/>
        </p:spPr>
        <p:txBody>
          <a:bodyPr wrap="square" rtlCol="0" anchor="ctr"/>
          <a:lstStyle/>
          <a:p>
            <a:pPr marL="0" indent="0" algn="l">
              <a:buNone/>
            </a:pPr>
            <a:r>
              <a:rPr lang="en-US" sz="3400" dirty="0">
                <a:solidFill>
                  <a:srgbClr val="75B9FF"/>
                </a:solidFill>
                <a:latin typeface="Georgia" panose="02040502050405090303" pitchFamily="34" charset="0"/>
                <a:ea typeface="Georgia" panose="02040502050405090303" pitchFamily="34" charset="-122"/>
                <a:cs typeface="Georgia" panose="02040502050405090303" pitchFamily="34" charset="-120"/>
              </a:rPr>
              <a:t>Data Plans &amp; Dynamic Pooling</a:t>
            </a:r>
            <a:endParaRPr lang="en-US" sz="3400" dirty="0"/>
          </a:p>
        </p:txBody>
      </p:sp>
      <p:sp>
        <p:nvSpPr>
          <p:cNvPr id="4" name="Text 2"/>
          <p:cNvSpPr/>
          <p:nvPr/>
        </p:nvSpPr>
        <p:spPr>
          <a:xfrm>
            <a:off x="566928" y="1874520"/>
            <a:ext cx="6400800" cy="1645920"/>
          </a:xfrm>
          <a:prstGeom prst="rect">
            <a:avLst/>
          </a:prstGeom>
          <a:noFill/>
        </p:spPr>
        <p:txBody>
          <a:bodyPr wrap="square" rtlCol="0" anchor="t"/>
          <a:lstStyle/>
          <a:p>
            <a:pPr marL="0" indent="0" algn="l">
              <a:lnSpc>
                <a:spcPct val="130000"/>
              </a:lnSpc>
              <a:buNone/>
            </a:pPr>
            <a:r>
              <a:rPr lang="en-US" sz="13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Every Streamax data plan defaults to a </a:t>
            </a:r>
            <a:r>
              <a:rPr lang="en-US" sz="1350" b="1" dirty="0">
                <a:solidFill>
                  <a:srgbClr val="FFFFFF"/>
                </a:solidFill>
                <a:latin typeface="Helvetica Neue" panose="02000503000000020004" pitchFamily="34" charset="0"/>
                <a:ea typeface="Helvetica Neue" panose="02000503000000020004" pitchFamily="34" charset="-122"/>
                <a:cs typeface="Helvetica Neue" panose="02000503000000020004" pitchFamily="34" charset="-120"/>
              </a:rPr>
              <a:t>dynamic pool</a:t>
            </a:r>
            <a:r>
              <a:rPr lang="en-US" sz="13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 Pick a per-device allowance and your shared monthly pool scales automatically as devices join the fleet — no per-SIM overage juggling, usage is shared across every device.</a:t>
            </a:r>
            <a:endParaRPr lang="en-US" sz="1350" dirty="0"/>
          </a:p>
        </p:txBody>
      </p:sp>
      <p:sp>
        <p:nvSpPr>
          <p:cNvPr id="5" name="Shape 3"/>
          <p:cNvSpPr/>
          <p:nvPr/>
        </p:nvSpPr>
        <p:spPr>
          <a:xfrm>
            <a:off x="566928" y="3657600"/>
            <a:ext cx="1554480" cy="914400"/>
          </a:xfrm>
          <a:prstGeom prst="roundRect">
            <a:avLst>
              <a:gd name="adj" fmla="val 5000"/>
            </a:avLst>
          </a:prstGeom>
          <a:solidFill>
            <a:srgbClr val="28313F"/>
          </a:solidFill>
          <a:ln w="12700">
            <a:solidFill>
              <a:srgbClr val="39455A"/>
            </a:solidFill>
            <a:prstDash val="solid"/>
          </a:ln>
        </p:spPr>
      </p:sp>
      <p:sp>
        <p:nvSpPr>
          <p:cNvPr id="6" name="Text 4"/>
          <p:cNvSpPr/>
          <p:nvPr/>
        </p:nvSpPr>
        <p:spPr>
          <a:xfrm>
            <a:off x="566928" y="3776472"/>
            <a:ext cx="1554480" cy="411480"/>
          </a:xfrm>
          <a:prstGeom prst="rect">
            <a:avLst/>
          </a:prstGeom>
          <a:noFill/>
        </p:spPr>
        <p:txBody>
          <a:bodyPr wrap="square" rtlCol="0" anchor="ctr"/>
          <a:lstStyle/>
          <a:p>
            <a:pPr marL="0" indent="0" algn="ctr">
              <a:buNone/>
            </a:pPr>
            <a:r>
              <a:rPr lang="en-US" sz="1900" b="1" dirty="0">
                <a:solidFill>
                  <a:srgbClr val="75B9FF"/>
                </a:solidFill>
                <a:latin typeface="Georgia" panose="02040502050405090303" pitchFamily="34" charset="0"/>
                <a:ea typeface="Georgia" panose="02040502050405090303" pitchFamily="34" charset="-122"/>
                <a:cs typeface="Georgia" panose="02040502050405090303" pitchFamily="34" charset="-120"/>
              </a:rPr>
              <a:t>3 GB</a:t>
            </a:r>
            <a:endParaRPr lang="en-US" sz="1900" dirty="0"/>
          </a:p>
        </p:txBody>
      </p:sp>
      <p:sp>
        <p:nvSpPr>
          <p:cNvPr id="7" name="Text 5"/>
          <p:cNvSpPr/>
          <p:nvPr/>
        </p:nvSpPr>
        <p:spPr>
          <a:xfrm>
            <a:off x="566928" y="4187952"/>
            <a:ext cx="1554480" cy="274320"/>
          </a:xfrm>
          <a:prstGeom prst="rect">
            <a:avLst/>
          </a:prstGeom>
          <a:noFill/>
        </p:spPr>
        <p:txBody>
          <a:bodyPr wrap="square" rtlCol="0" anchor="ctr"/>
          <a:lstStyle/>
          <a:p>
            <a:pPr marL="0" indent="0" algn="ctr">
              <a:buNone/>
            </a:pPr>
            <a:r>
              <a:rPr lang="en-US" sz="950" kern="0" spc="5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PER DEVICE / MO</a:t>
            </a:r>
            <a:endParaRPr lang="en-US" sz="950" dirty="0"/>
          </a:p>
        </p:txBody>
      </p:sp>
      <p:sp>
        <p:nvSpPr>
          <p:cNvPr id="8" name="Text 6"/>
          <p:cNvSpPr/>
          <p:nvPr/>
        </p:nvSpPr>
        <p:spPr>
          <a:xfrm>
            <a:off x="2121408" y="3657600"/>
            <a:ext cx="457200" cy="914400"/>
          </a:xfrm>
          <a:prstGeom prst="rect">
            <a:avLst/>
          </a:prstGeom>
          <a:noFill/>
        </p:spPr>
        <p:txBody>
          <a:bodyPr wrap="square" rtlCol="0" anchor="ctr"/>
          <a:lstStyle/>
          <a:p>
            <a:pPr marL="0" indent="0" algn="ctr">
              <a:buNone/>
            </a:pPr>
            <a:r>
              <a:rPr lang="en-US" sz="24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2400" dirty="0"/>
          </a:p>
        </p:txBody>
      </p:sp>
      <p:sp>
        <p:nvSpPr>
          <p:cNvPr id="9" name="Shape 7"/>
          <p:cNvSpPr/>
          <p:nvPr/>
        </p:nvSpPr>
        <p:spPr>
          <a:xfrm>
            <a:off x="2578608" y="3657600"/>
            <a:ext cx="1371600" cy="914400"/>
          </a:xfrm>
          <a:prstGeom prst="roundRect">
            <a:avLst>
              <a:gd name="adj" fmla="val 5000"/>
            </a:avLst>
          </a:prstGeom>
          <a:solidFill>
            <a:srgbClr val="28313F"/>
          </a:solidFill>
          <a:ln w="12700">
            <a:solidFill>
              <a:srgbClr val="39455A"/>
            </a:solidFill>
            <a:prstDash val="solid"/>
          </a:ln>
        </p:spPr>
      </p:sp>
      <p:sp>
        <p:nvSpPr>
          <p:cNvPr id="10" name="Text 8"/>
          <p:cNvSpPr/>
          <p:nvPr/>
        </p:nvSpPr>
        <p:spPr>
          <a:xfrm>
            <a:off x="2578608" y="3776472"/>
            <a:ext cx="1371600" cy="411480"/>
          </a:xfrm>
          <a:prstGeom prst="rect">
            <a:avLst/>
          </a:prstGeom>
          <a:noFill/>
        </p:spPr>
        <p:txBody>
          <a:bodyPr wrap="square" rtlCol="0" anchor="ctr"/>
          <a:lstStyle/>
          <a:p>
            <a:pPr marL="0" indent="0" algn="ctr">
              <a:buNone/>
            </a:pPr>
            <a:r>
              <a:rPr lang="en-US" sz="1900" b="1" dirty="0">
                <a:solidFill>
                  <a:srgbClr val="75B9FF"/>
                </a:solidFill>
                <a:latin typeface="Georgia" panose="02040502050405090303" pitchFamily="34" charset="0"/>
                <a:ea typeface="Georgia" panose="02040502050405090303" pitchFamily="34" charset="-122"/>
                <a:cs typeface="Georgia" panose="02040502050405090303" pitchFamily="34" charset="-120"/>
              </a:rPr>
              <a:t>N</a:t>
            </a:r>
            <a:endParaRPr lang="en-US" sz="1900" dirty="0"/>
          </a:p>
        </p:txBody>
      </p:sp>
      <p:sp>
        <p:nvSpPr>
          <p:cNvPr id="11" name="Text 9"/>
          <p:cNvSpPr/>
          <p:nvPr/>
        </p:nvSpPr>
        <p:spPr>
          <a:xfrm>
            <a:off x="2578608" y="4187952"/>
            <a:ext cx="1371600" cy="274320"/>
          </a:xfrm>
          <a:prstGeom prst="rect">
            <a:avLst/>
          </a:prstGeom>
          <a:noFill/>
        </p:spPr>
        <p:txBody>
          <a:bodyPr wrap="square" rtlCol="0" anchor="ctr"/>
          <a:lstStyle/>
          <a:p>
            <a:pPr marL="0" indent="0" algn="ctr">
              <a:buNone/>
            </a:pPr>
            <a:r>
              <a:rPr lang="en-US" sz="950" kern="0" spc="5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DEVICES</a:t>
            </a:r>
            <a:endParaRPr lang="en-US" sz="950" dirty="0"/>
          </a:p>
        </p:txBody>
      </p:sp>
      <p:sp>
        <p:nvSpPr>
          <p:cNvPr id="12" name="Text 10"/>
          <p:cNvSpPr/>
          <p:nvPr/>
        </p:nvSpPr>
        <p:spPr>
          <a:xfrm>
            <a:off x="3950208" y="3657600"/>
            <a:ext cx="457200" cy="914400"/>
          </a:xfrm>
          <a:prstGeom prst="rect">
            <a:avLst/>
          </a:prstGeom>
          <a:noFill/>
        </p:spPr>
        <p:txBody>
          <a:bodyPr wrap="square" rtlCol="0" anchor="ctr"/>
          <a:lstStyle/>
          <a:p>
            <a:pPr marL="0" indent="0" algn="ctr">
              <a:buNone/>
            </a:pPr>
            <a:r>
              <a:rPr lang="en-US" sz="24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a:t>
            </a:r>
            <a:endParaRPr lang="en-US" sz="2400" dirty="0"/>
          </a:p>
        </p:txBody>
      </p:sp>
      <p:sp>
        <p:nvSpPr>
          <p:cNvPr id="13" name="Shape 11"/>
          <p:cNvSpPr/>
          <p:nvPr/>
        </p:nvSpPr>
        <p:spPr>
          <a:xfrm>
            <a:off x="4407408" y="3657600"/>
            <a:ext cx="2560320" cy="914400"/>
          </a:xfrm>
          <a:prstGeom prst="roundRect">
            <a:avLst>
              <a:gd name="adj" fmla="val 5000"/>
            </a:avLst>
          </a:prstGeom>
          <a:solidFill>
            <a:srgbClr val="3E86DB"/>
          </a:solidFill>
        </p:spPr>
      </p:sp>
      <p:sp>
        <p:nvSpPr>
          <p:cNvPr id="14" name="Text 12"/>
          <p:cNvSpPr/>
          <p:nvPr/>
        </p:nvSpPr>
        <p:spPr>
          <a:xfrm>
            <a:off x="4407408" y="3776472"/>
            <a:ext cx="2560320" cy="411480"/>
          </a:xfrm>
          <a:prstGeom prst="rect">
            <a:avLst/>
          </a:prstGeom>
          <a:noFill/>
        </p:spPr>
        <p:txBody>
          <a:bodyPr wrap="square" rtlCol="0" anchor="ctr"/>
          <a:lstStyle/>
          <a:p>
            <a:pPr marL="0" indent="0" algn="ctr">
              <a:buNone/>
            </a:pPr>
            <a:r>
              <a:rPr lang="en-US" sz="1800" b="1" dirty="0">
                <a:solidFill>
                  <a:srgbClr val="FFFFFF"/>
                </a:solidFill>
                <a:latin typeface="Georgia" panose="02040502050405090303" pitchFamily="34" charset="0"/>
                <a:ea typeface="Georgia" panose="02040502050405090303" pitchFamily="34" charset="-122"/>
                <a:cs typeface="Georgia" panose="02040502050405090303" pitchFamily="34" charset="-120"/>
              </a:rPr>
              <a:t>Shared monthly pool</a:t>
            </a:r>
            <a:endParaRPr lang="en-US" sz="1800" dirty="0"/>
          </a:p>
        </p:txBody>
      </p:sp>
      <p:sp>
        <p:nvSpPr>
          <p:cNvPr id="15" name="Text 13"/>
          <p:cNvSpPr/>
          <p:nvPr/>
        </p:nvSpPr>
        <p:spPr>
          <a:xfrm>
            <a:off x="4407408" y="4187952"/>
            <a:ext cx="2560320" cy="274320"/>
          </a:xfrm>
          <a:prstGeom prst="rect">
            <a:avLst/>
          </a:prstGeom>
          <a:noFill/>
        </p:spPr>
        <p:txBody>
          <a:bodyPr wrap="square" rtlCol="0" anchor="ctr"/>
          <a:lstStyle/>
          <a:p>
            <a:pPr marL="0" indent="0" algn="ctr">
              <a:buNone/>
            </a:pPr>
            <a:r>
              <a:rPr lang="en-US" sz="950" kern="0" spc="50" dirty="0">
                <a:solidFill>
                  <a:srgbClr val="D6E6FF"/>
                </a:solidFill>
                <a:latin typeface="Helvetica Neue" panose="02000503000000020004" pitchFamily="34" charset="0"/>
                <a:ea typeface="Helvetica Neue" panose="02000503000000020004" pitchFamily="34" charset="-122"/>
                <a:cs typeface="Helvetica Neue" panose="02000503000000020004" pitchFamily="34" charset="-120"/>
              </a:rPr>
              <a:t>(3 × N) GB / MONTH</a:t>
            </a:r>
            <a:endParaRPr lang="en-US" sz="950" dirty="0"/>
          </a:p>
        </p:txBody>
      </p:sp>
      <p:sp>
        <p:nvSpPr>
          <p:cNvPr id="16" name="Text 14"/>
          <p:cNvSpPr/>
          <p:nvPr/>
        </p:nvSpPr>
        <p:spPr>
          <a:xfrm>
            <a:off x="566928" y="4800600"/>
            <a:ext cx="6400800" cy="548640"/>
          </a:xfrm>
          <a:prstGeom prst="rect">
            <a:avLst/>
          </a:prstGeom>
          <a:noFill/>
        </p:spPr>
        <p:txBody>
          <a:bodyPr wrap="square" rtlCol="0" anchor="t"/>
          <a:lstStyle/>
          <a:p>
            <a:pPr marL="0" indent="0" algn="l">
              <a:lnSpc>
                <a:spcPct val="120000"/>
              </a:lnSpc>
              <a:buNone/>
            </a:pPr>
            <a:r>
              <a:rPr lang="en-US" sz="1250" b="1" dirty="0">
                <a:solidFill>
                  <a:srgbClr val="3E86DB"/>
                </a:solidFill>
                <a:latin typeface="Helvetica Neue" panose="02000503000000020004" pitchFamily="34" charset="0"/>
                <a:ea typeface="Helvetica Neue" panose="02000503000000020004" pitchFamily="34" charset="-122"/>
                <a:cs typeface="Helvetica Neue" panose="02000503000000020004" pitchFamily="34" charset="-120"/>
              </a:rPr>
              <a:t>✓  </a:t>
            </a:r>
            <a:r>
              <a:rPr lang="en-US" sz="1250" dirty="0">
                <a:solidFill>
                  <a:srgbClr val="C7CDD6"/>
                </a:solidFill>
                <a:latin typeface="Helvetica Neue" panose="02000503000000020004" pitchFamily="34" charset="0"/>
                <a:ea typeface="Helvetica Neue" panose="02000503000000020004" pitchFamily="34" charset="-122"/>
                <a:cs typeface="Helvetica Neue" panose="02000503000000020004" pitchFamily="34" charset="-120"/>
              </a:rPr>
              <a:t>Data is shared fleet-wide — no stranded per-SIM allowances and no manual top-ups.</a:t>
            </a:r>
            <a:endParaRPr lang="en-US" sz="1250" dirty="0"/>
          </a:p>
        </p:txBody>
      </p:sp>
      <p:sp>
        <p:nvSpPr>
          <p:cNvPr id="17" name="Text 15"/>
          <p:cNvSpPr/>
          <p:nvPr/>
        </p:nvSpPr>
        <p:spPr>
          <a:xfrm>
            <a:off x="7498080" y="1490472"/>
            <a:ext cx="4114800" cy="274320"/>
          </a:xfrm>
          <a:prstGeom prst="rect">
            <a:avLst/>
          </a:prstGeom>
          <a:noFill/>
        </p:spPr>
        <p:txBody>
          <a:bodyPr wrap="square" rtlCol="0" anchor="ctr"/>
          <a:lstStyle/>
          <a:p>
            <a:pPr marL="0" indent="0" algn="l">
              <a:buNone/>
            </a:pPr>
            <a:r>
              <a:rPr lang="en-US" sz="1000" b="1" kern="0" spc="100" dirty="0">
                <a:solidFill>
                  <a:srgbClr val="6FA8DC"/>
                </a:solidFill>
                <a:latin typeface="Helvetica Neue" panose="02000503000000020004" pitchFamily="34" charset="0"/>
                <a:ea typeface="Helvetica Neue" panose="02000503000000020004" pitchFamily="34" charset="-122"/>
                <a:cs typeface="Helvetica Neue" panose="02000503000000020004" pitchFamily="34" charset="-120"/>
              </a:rPr>
              <a:t>WORKED EXAMPLE — 3 GB / DEVICE / MONTH</a:t>
            </a:r>
            <a:endParaRPr lang="en-US" sz="1000" dirty="0"/>
          </a:p>
        </p:txBody>
      </p:sp>
      <p:sp>
        <p:nvSpPr>
          <p:cNvPr id="18" name="Shape 16"/>
          <p:cNvSpPr/>
          <p:nvPr/>
        </p:nvSpPr>
        <p:spPr>
          <a:xfrm>
            <a:off x="7498080" y="1874520"/>
            <a:ext cx="4114800" cy="1325880"/>
          </a:xfrm>
          <a:prstGeom prst="roundRect">
            <a:avLst>
              <a:gd name="adj" fmla="val 2759"/>
            </a:avLst>
          </a:prstGeom>
          <a:solidFill>
            <a:srgbClr val="28313F"/>
          </a:solidFill>
          <a:ln w="12700">
            <a:solidFill>
              <a:srgbClr val="39455A"/>
            </a:solidFill>
            <a:prstDash val="solid"/>
          </a:ln>
        </p:spPr>
      </p:sp>
      <p:sp>
        <p:nvSpPr>
          <p:cNvPr id="19" name="Shape 17"/>
          <p:cNvSpPr/>
          <p:nvPr/>
        </p:nvSpPr>
        <p:spPr>
          <a:xfrm>
            <a:off x="7498080" y="1984248"/>
            <a:ext cx="73152" cy="1106424"/>
          </a:xfrm>
          <a:prstGeom prst="rect">
            <a:avLst/>
          </a:prstGeom>
          <a:solidFill>
            <a:srgbClr val="3E86DB"/>
          </a:solidFill>
        </p:spPr>
      </p:sp>
      <p:sp>
        <p:nvSpPr>
          <p:cNvPr id="20" name="Text 18"/>
          <p:cNvSpPr/>
          <p:nvPr/>
        </p:nvSpPr>
        <p:spPr>
          <a:xfrm>
            <a:off x="7790688" y="2039112"/>
            <a:ext cx="182880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1 device</a:t>
            </a:r>
            <a:endParaRPr lang="en-US" sz="1800" dirty="0"/>
          </a:p>
        </p:txBody>
      </p:sp>
      <p:sp>
        <p:nvSpPr>
          <p:cNvPr id="21" name="Text 19"/>
          <p:cNvSpPr/>
          <p:nvPr/>
        </p:nvSpPr>
        <p:spPr>
          <a:xfrm>
            <a:off x="7790688" y="2587752"/>
            <a:ext cx="2103120" cy="411480"/>
          </a:xfrm>
          <a:prstGeom prst="rect">
            <a:avLst/>
          </a:prstGeom>
          <a:noFill/>
        </p:spPr>
        <p:txBody>
          <a:bodyPr wrap="square" rtlCol="0" anchor="t"/>
          <a:lstStyle/>
          <a:p>
            <a:pPr marL="0" indent="0" algn="l">
              <a:buNone/>
            </a:pPr>
            <a:r>
              <a:rPr lang="en-US" sz="11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3 GB / mo pool</a:t>
            </a:r>
            <a:endParaRPr lang="en-US" sz="1100" dirty="0"/>
          </a:p>
        </p:txBody>
      </p:sp>
      <p:sp>
        <p:nvSpPr>
          <p:cNvPr id="22" name="Text 20"/>
          <p:cNvSpPr/>
          <p:nvPr/>
        </p:nvSpPr>
        <p:spPr>
          <a:xfrm>
            <a:off x="9692640" y="1874520"/>
            <a:ext cx="1737360" cy="1325880"/>
          </a:xfrm>
          <a:prstGeom prst="rect">
            <a:avLst/>
          </a:prstGeom>
          <a:noFill/>
        </p:spPr>
        <p:txBody>
          <a:bodyPr wrap="square" rtlCol="0" anchor="ctr"/>
          <a:lstStyle/>
          <a:p>
            <a:pPr marL="0" indent="0" algn="r">
              <a:buNone/>
            </a:pPr>
            <a:r>
              <a:rPr lang="en-US" sz="3800" b="1" dirty="0">
                <a:solidFill>
                  <a:srgbClr val="75B9FF"/>
                </a:solidFill>
                <a:latin typeface="Georgia" panose="02040502050405090303" pitchFamily="34" charset="0"/>
                <a:ea typeface="Georgia" panose="02040502050405090303" pitchFamily="34" charset="-122"/>
                <a:cs typeface="Georgia" panose="02040502050405090303" pitchFamily="34" charset="-120"/>
              </a:rPr>
              <a:t>3</a:t>
            </a:r>
            <a:r>
              <a:rPr lang="en-US" sz="14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 GB</a:t>
            </a:r>
            <a:endParaRPr lang="en-US" sz="3800" dirty="0"/>
          </a:p>
        </p:txBody>
      </p:sp>
      <p:sp>
        <p:nvSpPr>
          <p:cNvPr id="23" name="Shape 21"/>
          <p:cNvSpPr/>
          <p:nvPr/>
        </p:nvSpPr>
        <p:spPr>
          <a:xfrm>
            <a:off x="7498080" y="3493008"/>
            <a:ext cx="4114800" cy="1325880"/>
          </a:xfrm>
          <a:prstGeom prst="roundRect">
            <a:avLst>
              <a:gd name="adj" fmla="val 2759"/>
            </a:avLst>
          </a:prstGeom>
          <a:solidFill>
            <a:srgbClr val="28313F"/>
          </a:solidFill>
          <a:ln w="12700">
            <a:solidFill>
              <a:srgbClr val="39455A"/>
            </a:solidFill>
            <a:prstDash val="solid"/>
          </a:ln>
        </p:spPr>
      </p:sp>
      <p:sp>
        <p:nvSpPr>
          <p:cNvPr id="24" name="Shape 22"/>
          <p:cNvSpPr/>
          <p:nvPr/>
        </p:nvSpPr>
        <p:spPr>
          <a:xfrm>
            <a:off x="7498080" y="3602736"/>
            <a:ext cx="73152" cy="1106424"/>
          </a:xfrm>
          <a:prstGeom prst="rect">
            <a:avLst/>
          </a:prstGeom>
          <a:solidFill>
            <a:srgbClr val="3E86DB"/>
          </a:solidFill>
        </p:spPr>
      </p:sp>
      <p:sp>
        <p:nvSpPr>
          <p:cNvPr id="25" name="Text 23"/>
          <p:cNvSpPr/>
          <p:nvPr/>
        </p:nvSpPr>
        <p:spPr>
          <a:xfrm>
            <a:off x="7790688" y="3657600"/>
            <a:ext cx="182880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10 devices</a:t>
            </a:r>
            <a:endParaRPr lang="en-US" sz="1800" dirty="0"/>
          </a:p>
        </p:txBody>
      </p:sp>
      <p:sp>
        <p:nvSpPr>
          <p:cNvPr id="26" name="Text 24"/>
          <p:cNvSpPr/>
          <p:nvPr/>
        </p:nvSpPr>
        <p:spPr>
          <a:xfrm>
            <a:off x="7790688" y="4206240"/>
            <a:ext cx="2103120" cy="411480"/>
          </a:xfrm>
          <a:prstGeom prst="rect">
            <a:avLst/>
          </a:prstGeom>
          <a:noFill/>
        </p:spPr>
        <p:txBody>
          <a:bodyPr wrap="square" rtlCol="0" anchor="t"/>
          <a:lstStyle/>
          <a:p>
            <a:pPr marL="0" indent="0" algn="l">
              <a:buNone/>
            </a:pPr>
            <a:r>
              <a:rPr lang="en-US" sz="11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10 × 3 GB</a:t>
            </a:r>
            <a:endParaRPr lang="en-US" sz="1100" dirty="0"/>
          </a:p>
        </p:txBody>
      </p:sp>
      <p:sp>
        <p:nvSpPr>
          <p:cNvPr id="27" name="Text 25"/>
          <p:cNvSpPr/>
          <p:nvPr/>
        </p:nvSpPr>
        <p:spPr>
          <a:xfrm>
            <a:off x="9692640" y="3493008"/>
            <a:ext cx="1737360" cy="1325880"/>
          </a:xfrm>
          <a:prstGeom prst="rect">
            <a:avLst/>
          </a:prstGeom>
          <a:noFill/>
        </p:spPr>
        <p:txBody>
          <a:bodyPr wrap="square" rtlCol="0" anchor="ctr"/>
          <a:lstStyle/>
          <a:p>
            <a:pPr marL="0" indent="0" algn="r">
              <a:buNone/>
            </a:pPr>
            <a:r>
              <a:rPr lang="en-US" sz="3800" b="1" dirty="0">
                <a:solidFill>
                  <a:srgbClr val="75B9FF"/>
                </a:solidFill>
                <a:latin typeface="Georgia" panose="02040502050405090303" pitchFamily="34" charset="0"/>
                <a:ea typeface="Georgia" panose="02040502050405090303" pitchFamily="34" charset="-122"/>
                <a:cs typeface="Georgia" panose="02040502050405090303" pitchFamily="34" charset="-120"/>
              </a:rPr>
              <a:t>30</a:t>
            </a:r>
            <a:r>
              <a:rPr lang="en-US" sz="14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 GB</a:t>
            </a:r>
            <a:endParaRPr lang="en-US" sz="3800" dirty="0"/>
          </a:p>
        </p:txBody>
      </p:sp>
      <p:sp>
        <p:nvSpPr>
          <p:cNvPr id="28" name="Shape 26"/>
          <p:cNvSpPr/>
          <p:nvPr/>
        </p:nvSpPr>
        <p:spPr>
          <a:xfrm>
            <a:off x="7498080" y="5111496"/>
            <a:ext cx="4114800" cy="1325880"/>
          </a:xfrm>
          <a:prstGeom prst="roundRect">
            <a:avLst>
              <a:gd name="adj" fmla="val 2759"/>
            </a:avLst>
          </a:prstGeom>
          <a:solidFill>
            <a:srgbClr val="28313F"/>
          </a:solidFill>
          <a:ln w="12700">
            <a:solidFill>
              <a:srgbClr val="39455A"/>
            </a:solidFill>
            <a:prstDash val="solid"/>
          </a:ln>
        </p:spPr>
      </p:sp>
      <p:sp>
        <p:nvSpPr>
          <p:cNvPr id="29" name="Shape 27"/>
          <p:cNvSpPr/>
          <p:nvPr/>
        </p:nvSpPr>
        <p:spPr>
          <a:xfrm>
            <a:off x="7498080" y="5221224"/>
            <a:ext cx="73152" cy="1106424"/>
          </a:xfrm>
          <a:prstGeom prst="rect">
            <a:avLst/>
          </a:prstGeom>
          <a:solidFill>
            <a:srgbClr val="3E86DB"/>
          </a:solidFill>
        </p:spPr>
      </p:sp>
      <p:sp>
        <p:nvSpPr>
          <p:cNvPr id="30" name="Text 28"/>
          <p:cNvSpPr/>
          <p:nvPr/>
        </p:nvSpPr>
        <p:spPr>
          <a:xfrm>
            <a:off x="7790688" y="5276088"/>
            <a:ext cx="1828800" cy="411480"/>
          </a:xfrm>
          <a:prstGeom prst="rect">
            <a:avLst/>
          </a:prstGeom>
          <a:noFill/>
        </p:spPr>
        <p:txBody>
          <a:bodyPr wrap="square" rtlCol="0" anchor="ctr"/>
          <a:lstStyle/>
          <a:p>
            <a:pPr marL="0" indent="0" algn="l">
              <a:buNone/>
            </a:pPr>
            <a:r>
              <a:rPr lang="en-US" sz="1800" dirty="0">
                <a:solidFill>
                  <a:srgbClr val="FFFFFF"/>
                </a:solidFill>
                <a:latin typeface="Georgia" panose="02040502050405090303" pitchFamily="34" charset="0"/>
                <a:ea typeface="Georgia" panose="02040502050405090303" pitchFamily="34" charset="-122"/>
                <a:cs typeface="Georgia" panose="02040502050405090303" pitchFamily="34" charset="-120"/>
              </a:rPr>
              <a:t>11 devices</a:t>
            </a:r>
            <a:endParaRPr lang="en-US" sz="1800" dirty="0"/>
          </a:p>
        </p:txBody>
      </p:sp>
      <p:sp>
        <p:nvSpPr>
          <p:cNvPr id="31" name="Text 29"/>
          <p:cNvSpPr/>
          <p:nvPr/>
        </p:nvSpPr>
        <p:spPr>
          <a:xfrm>
            <a:off x="7790688" y="5824728"/>
            <a:ext cx="2103120" cy="411480"/>
          </a:xfrm>
          <a:prstGeom prst="rect">
            <a:avLst/>
          </a:prstGeom>
          <a:noFill/>
        </p:spPr>
        <p:txBody>
          <a:bodyPr wrap="square" rtlCol="0" anchor="t"/>
          <a:lstStyle/>
          <a:p>
            <a:pPr marL="0" indent="0" algn="l">
              <a:buNone/>
            </a:pPr>
            <a:r>
              <a:rPr lang="en-US" sz="1100" dirty="0">
                <a:solidFill>
                  <a:srgbClr val="97A1AF"/>
                </a:solidFill>
                <a:latin typeface="Helvetica Neue" panose="02000503000000020004" pitchFamily="34" charset="0"/>
                <a:ea typeface="Helvetica Neue" panose="02000503000000020004" pitchFamily="34" charset="-122"/>
                <a:cs typeface="Helvetica Neue" panose="02000503000000020004" pitchFamily="34" charset="-120"/>
              </a:rPr>
              <a:t>+1 device = +3 GB</a:t>
            </a:r>
            <a:endParaRPr lang="en-US" sz="1100" dirty="0"/>
          </a:p>
        </p:txBody>
      </p:sp>
      <p:sp>
        <p:nvSpPr>
          <p:cNvPr id="32" name="Text 30"/>
          <p:cNvSpPr/>
          <p:nvPr/>
        </p:nvSpPr>
        <p:spPr>
          <a:xfrm>
            <a:off x="9692640" y="5111496"/>
            <a:ext cx="1737360" cy="1325880"/>
          </a:xfrm>
          <a:prstGeom prst="rect">
            <a:avLst/>
          </a:prstGeom>
          <a:noFill/>
        </p:spPr>
        <p:txBody>
          <a:bodyPr wrap="square" rtlCol="0" anchor="ctr"/>
          <a:lstStyle/>
          <a:p>
            <a:pPr marL="0" indent="0" algn="r">
              <a:buNone/>
            </a:pPr>
            <a:r>
              <a:rPr lang="en-US" sz="3800" b="1" dirty="0">
                <a:solidFill>
                  <a:srgbClr val="75B9FF"/>
                </a:solidFill>
                <a:latin typeface="Georgia" panose="02040502050405090303" pitchFamily="34" charset="0"/>
                <a:ea typeface="Georgia" panose="02040502050405090303" pitchFamily="34" charset="-122"/>
                <a:cs typeface="Georgia" panose="02040502050405090303" pitchFamily="34" charset="-120"/>
              </a:rPr>
              <a:t>33</a:t>
            </a:r>
            <a:r>
              <a:rPr lang="en-US" sz="1400" dirty="0">
                <a:solidFill>
                  <a:srgbClr val="5B9BD5"/>
                </a:solidFill>
                <a:latin typeface="Helvetica Neue" panose="02000503000000020004" pitchFamily="34" charset="0"/>
                <a:ea typeface="Helvetica Neue" panose="02000503000000020004" pitchFamily="34" charset="-122"/>
                <a:cs typeface="Helvetica Neue" panose="02000503000000020004" pitchFamily="34" charset="-120"/>
              </a:rPr>
              <a:t> GB</a:t>
            </a:r>
            <a:endParaRPr lang="en-US" sz="3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5103</Words>
  <Application>WPS Presentation</Application>
  <PresentationFormat>On-screen Show (16:9)</PresentationFormat>
  <Paragraphs>226</Paragraphs>
  <Slides>13</Slides>
  <Notes>13</Notes>
  <HiddenSlides>0</HiddenSlides>
  <MMClips>0</MMClips>
  <ScaleCrop>false</ScaleCrop>
  <HeadingPairs>
    <vt:vector size="6" baseType="variant">
      <vt:variant>
        <vt:lpstr>已用的字体</vt:lpstr>
      </vt:variant>
      <vt:variant>
        <vt:i4>14</vt:i4>
      </vt:variant>
      <vt:variant>
        <vt:lpstr>主题</vt:lpstr>
      </vt:variant>
      <vt:variant>
        <vt:i4>1</vt:i4>
      </vt:variant>
      <vt:variant>
        <vt:lpstr>幻灯片标题</vt:lpstr>
      </vt:variant>
      <vt:variant>
        <vt:i4>13</vt:i4>
      </vt:variant>
    </vt:vector>
  </HeadingPairs>
  <TitlesOfParts>
    <vt:vector size="28" baseType="lpstr">
      <vt:lpstr>Arial</vt:lpstr>
      <vt:lpstr>SimSun</vt:lpstr>
      <vt:lpstr>Wingdings</vt:lpstr>
      <vt:lpstr>Georgia</vt:lpstr>
      <vt:lpstr>Georgia</vt:lpstr>
      <vt:lpstr>Georgia</vt:lpstr>
      <vt:lpstr>Helvetica Neue</vt:lpstr>
      <vt:lpstr>Helvetica Neue</vt:lpstr>
      <vt:lpstr>Helvetica Neue</vt:lpstr>
      <vt:lpstr>Calibri</vt:lpstr>
      <vt:lpstr>Microsoft YaHei</vt:lpstr>
      <vt:lpstr>汉仪旗黑</vt:lpstr>
      <vt:lpstr>Arial Unicode MS</vt:lpstr>
      <vt:lpstr>汉仪书宋二KW</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creator>PptxGenJS</dc:creator>
  <dc:subject>PptxGenJS Presentation</dc:subject>
  <cp:lastModifiedBy>易嘉辰Jack</cp:lastModifiedBy>
  <cp:revision>2</cp:revision>
  <dcterms:created xsi:type="dcterms:W3CDTF">2026-06-22T03:11:25Z</dcterms:created>
  <dcterms:modified xsi:type="dcterms:W3CDTF">2026-06-22T03:11:25Z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D392E57BDED12DC9DCA7386A2CE71F44_42</vt:lpwstr>
  </property>
  <property fmtid="{D5CDD505-2E9C-101B-9397-08002B2CF9AE}" pid="3" name="KSOProductBuildVer">
    <vt:lpwstr>1033-12.1.26016.26016</vt:lpwstr>
  </property>
</Properties>
</file>